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270" r:id="rId4"/>
    <p:sldId id="271" r:id="rId5"/>
    <p:sldId id="275" r:id="rId6"/>
    <p:sldId id="263" r:id="rId7"/>
    <p:sldId id="288" r:id="rId8"/>
    <p:sldId id="273" r:id="rId9"/>
    <p:sldId id="272" r:id="rId10"/>
    <p:sldId id="274" r:id="rId11"/>
    <p:sldId id="278" r:id="rId12"/>
    <p:sldId id="277" r:id="rId13"/>
    <p:sldId id="264" r:id="rId14"/>
    <p:sldId id="284" r:id="rId15"/>
    <p:sldId id="286" r:id="rId16"/>
    <p:sldId id="285" r:id="rId17"/>
    <p:sldId id="287" r:id="rId18"/>
    <p:sldId id="289" r:id="rId19"/>
    <p:sldId id="265" r:id="rId20"/>
    <p:sldId id="283" r:id="rId21"/>
    <p:sldId id="292" r:id="rId22"/>
    <p:sldId id="293" r:id="rId23"/>
    <p:sldId id="261" r:id="rId24"/>
    <p:sldId id="290" r:id="rId25"/>
    <p:sldId id="291" r:id="rId26"/>
    <p:sldId id="281" r:id="rId27"/>
    <p:sldId id="294" r:id="rId28"/>
    <p:sldId id="296" r:id="rId29"/>
    <p:sldId id="297" r:id="rId30"/>
    <p:sldId id="266" r:id="rId31"/>
    <p:sldId id="29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94"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57AA04-1F36-475E-996B-7800F2504AF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hr-HR"/>
        </a:p>
      </dgm:t>
    </dgm:pt>
    <dgm:pt modelId="{D45DE984-DD1D-40B0-89C4-9C4648D677D6}">
      <dgm:prSet phldrT="[Text]" custT="1"/>
      <dgm:spPr/>
      <dgm:t>
        <a:bodyPr/>
        <a:lstStyle/>
        <a:p>
          <a:r>
            <a:rPr lang="hr-HR" sz="2800" b="1" dirty="0" smtClean="0"/>
            <a:t>ONE of RESEARCH AREAS</a:t>
          </a:r>
          <a:endParaRPr lang="hr-HR" sz="2800" b="1" dirty="0"/>
        </a:p>
      </dgm:t>
    </dgm:pt>
    <dgm:pt modelId="{ED0378E1-2A85-4B6A-A359-21E3FBEE18D6}" type="parTrans" cxnId="{A522C1A3-75A6-45C4-90EC-9D4B9FC1C368}">
      <dgm:prSet/>
      <dgm:spPr/>
      <dgm:t>
        <a:bodyPr/>
        <a:lstStyle/>
        <a:p>
          <a:endParaRPr lang="hr-HR"/>
        </a:p>
      </dgm:t>
    </dgm:pt>
    <dgm:pt modelId="{3672C146-EDB9-4431-B568-4B9D71F7615F}" type="sibTrans" cxnId="{A522C1A3-75A6-45C4-90EC-9D4B9FC1C368}">
      <dgm:prSet/>
      <dgm:spPr/>
      <dgm:t>
        <a:bodyPr/>
        <a:lstStyle/>
        <a:p>
          <a:endParaRPr lang="hr-HR"/>
        </a:p>
      </dgm:t>
    </dgm:pt>
    <dgm:pt modelId="{486E2B70-A3F5-4F24-9BFD-36C10901A749}">
      <dgm:prSet phldrT="[Text]"/>
      <dgm:spPr/>
      <dgm:t>
        <a:bodyPr/>
        <a:lstStyle/>
        <a:p>
          <a:pPr algn="l"/>
          <a:r>
            <a:rPr lang="hr-HR" noProof="0" dirty="0" smtClean="0"/>
            <a:t>C</a:t>
          </a:r>
          <a:r>
            <a:rPr lang="en-US" noProof="0" dirty="0" err="1" smtClean="0"/>
            <a:t>atchm</a:t>
          </a:r>
          <a:r>
            <a:rPr lang="hr-HR" noProof="0" dirty="0" smtClean="0"/>
            <a:t>e</a:t>
          </a:r>
          <a:r>
            <a:rPr lang="en-US" noProof="0" dirty="0" err="1" smtClean="0"/>
            <a:t>nt</a:t>
          </a:r>
          <a:r>
            <a:rPr lang="hr-HR" dirty="0" smtClean="0"/>
            <a:t> Črnomerec, </a:t>
          </a:r>
          <a:r>
            <a:rPr lang="hr-HR" dirty="0" err="1" smtClean="0"/>
            <a:t>Landslide</a:t>
          </a:r>
          <a:r>
            <a:rPr lang="hr-HR" dirty="0" smtClean="0"/>
            <a:t> </a:t>
          </a:r>
          <a:r>
            <a:rPr lang="hr-HR" dirty="0" err="1" smtClean="0"/>
            <a:t>Kostanjek</a:t>
          </a:r>
          <a:r>
            <a:rPr lang="hr-HR" dirty="0" smtClean="0"/>
            <a:t>, Zagreb</a:t>
          </a:r>
          <a:endParaRPr lang="hr-HR" dirty="0"/>
        </a:p>
      </dgm:t>
    </dgm:pt>
    <dgm:pt modelId="{D32CCFA4-6152-42A4-8A94-A712F638F5CE}" type="parTrans" cxnId="{8E1B5A82-007C-4005-AA60-D5D38C0A33E5}">
      <dgm:prSet/>
      <dgm:spPr/>
      <dgm:t>
        <a:bodyPr/>
        <a:lstStyle/>
        <a:p>
          <a:endParaRPr lang="hr-HR"/>
        </a:p>
      </dgm:t>
    </dgm:pt>
    <dgm:pt modelId="{C4C9D877-0A86-4F1E-953B-5C77E6FF5736}" type="sibTrans" cxnId="{8E1B5A82-007C-4005-AA60-D5D38C0A33E5}">
      <dgm:prSet/>
      <dgm:spPr/>
      <dgm:t>
        <a:bodyPr/>
        <a:lstStyle/>
        <a:p>
          <a:endParaRPr lang="hr-HR"/>
        </a:p>
      </dgm:t>
    </dgm:pt>
    <dgm:pt modelId="{2775F629-F90D-474B-869C-F865AD26A9EB}">
      <dgm:prSet phldrT="[Text]" custT="1"/>
      <dgm:spPr/>
      <dgm:t>
        <a:bodyPr/>
        <a:lstStyle/>
        <a:p>
          <a:pPr algn="l"/>
          <a:r>
            <a:rPr lang="hr-HR" sz="1800" b="1" noProof="0" dirty="0" smtClean="0"/>
            <a:t>C</a:t>
          </a:r>
          <a:r>
            <a:rPr lang="en-US" sz="1800" b="1" noProof="0" dirty="0" err="1" smtClean="0"/>
            <a:t>atchm</a:t>
          </a:r>
          <a:r>
            <a:rPr lang="hr-HR" sz="1800" b="1" noProof="0" dirty="0" smtClean="0"/>
            <a:t>e</a:t>
          </a:r>
          <a:r>
            <a:rPr lang="en-US" sz="1800" b="1" noProof="0" dirty="0" err="1" smtClean="0"/>
            <a:t>nt</a:t>
          </a:r>
          <a:r>
            <a:rPr lang="hr-HR" sz="1800" b="1" noProof="0" dirty="0" smtClean="0"/>
            <a:t> Rječina, </a:t>
          </a:r>
          <a:r>
            <a:rPr lang="hr-HR" sz="1800" b="1" dirty="0" err="1" smtClean="0"/>
            <a:t>Landslide</a:t>
          </a:r>
          <a:r>
            <a:rPr lang="hr-HR" sz="1800" b="1" dirty="0" smtClean="0"/>
            <a:t> </a:t>
          </a:r>
          <a:r>
            <a:rPr lang="hr-HR" sz="1800" b="1" dirty="0" err="1" smtClean="0"/>
            <a:t>Grohovo</a:t>
          </a:r>
          <a:r>
            <a:rPr lang="hr-HR" sz="1800" b="1" noProof="0" dirty="0" smtClean="0"/>
            <a:t>, </a:t>
          </a:r>
          <a:r>
            <a:rPr lang="hr-HR" sz="1800" b="1" dirty="0" smtClean="0"/>
            <a:t>Rijeka</a:t>
          </a:r>
          <a:endParaRPr lang="hr-HR" sz="1800" b="1" dirty="0"/>
        </a:p>
      </dgm:t>
    </dgm:pt>
    <dgm:pt modelId="{C6318321-8540-42F9-A240-7F6D8BF5D3FC}" type="parTrans" cxnId="{FA176585-04B1-4C82-8201-6804FCB1FF9F}">
      <dgm:prSet/>
      <dgm:spPr/>
      <dgm:t>
        <a:bodyPr/>
        <a:lstStyle/>
        <a:p>
          <a:endParaRPr lang="hr-HR"/>
        </a:p>
      </dgm:t>
    </dgm:pt>
    <dgm:pt modelId="{35D6C01B-DAE1-4C6B-A508-EDF37F2D1D69}" type="sibTrans" cxnId="{FA176585-04B1-4C82-8201-6804FCB1FF9F}">
      <dgm:prSet/>
      <dgm:spPr/>
      <dgm:t>
        <a:bodyPr/>
        <a:lstStyle/>
        <a:p>
          <a:endParaRPr lang="hr-HR"/>
        </a:p>
      </dgm:t>
    </dgm:pt>
    <dgm:pt modelId="{890DCF1C-EA4C-40B4-81CC-D6C3E03209D9}">
      <dgm:prSet phldrT="[Text]"/>
      <dgm:spPr/>
      <dgm:t>
        <a:bodyPr/>
        <a:lstStyle/>
        <a:p>
          <a:pPr algn="l"/>
          <a:r>
            <a:rPr lang="en-US" noProof="0" dirty="0" smtClean="0"/>
            <a:t>Catchment </a:t>
          </a:r>
          <a:r>
            <a:rPr lang="en-US" noProof="0" dirty="0" err="1" smtClean="0"/>
            <a:t>Dubračina</a:t>
          </a:r>
          <a:r>
            <a:rPr lang="en-US" noProof="0" dirty="0" smtClean="0"/>
            <a:t>, Sub-catchment </a:t>
          </a:r>
          <a:r>
            <a:rPr lang="hr-HR" noProof="0" dirty="0" smtClean="0"/>
            <a:t>Slani Potok</a:t>
          </a:r>
          <a:r>
            <a:rPr lang="en-US" noProof="0" dirty="0" smtClean="0"/>
            <a:t>, </a:t>
          </a:r>
          <a:r>
            <a:rPr lang="en-US" noProof="0" dirty="0" err="1" smtClean="0"/>
            <a:t>Vinodl</a:t>
          </a:r>
          <a:r>
            <a:rPr lang="en-US" noProof="0" dirty="0" smtClean="0"/>
            <a:t> Valley</a:t>
          </a:r>
          <a:endParaRPr lang="en-US" noProof="0" dirty="0"/>
        </a:p>
      </dgm:t>
    </dgm:pt>
    <dgm:pt modelId="{C4A6E848-C9D4-47F5-A762-88BE6DF4019A}" type="parTrans" cxnId="{2BDDD761-D8EB-4662-91DE-DD23ED783405}">
      <dgm:prSet/>
      <dgm:spPr/>
      <dgm:t>
        <a:bodyPr/>
        <a:lstStyle/>
        <a:p>
          <a:endParaRPr lang="hr-HR"/>
        </a:p>
      </dgm:t>
    </dgm:pt>
    <dgm:pt modelId="{B17234A2-47C9-454E-9FD6-F42CEBC12FB0}" type="sibTrans" cxnId="{2BDDD761-D8EB-4662-91DE-DD23ED783405}">
      <dgm:prSet/>
      <dgm:spPr/>
      <dgm:t>
        <a:bodyPr/>
        <a:lstStyle/>
        <a:p>
          <a:endParaRPr lang="hr-HR"/>
        </a:p>
      </dgm:t>
    </dgm:pt>
    <dgm:pt modelId="{430CC8E1-5F43-4F0C-8621-A150CBE5598D}">
      <dgm:prSet phldrT="[Text]"/>
      <dgm:spPr/>
      <dgm:t>
        <a:bodyPr/>
        <a:lstStyle/>
        <a:p>
          <a:pPr algn="l"/>
          <a:r>
            <a:rPr lang="hr-HR" dirty="0" err="1" smtClean="0"/>
            <a:t>Catchment</a:t>
          </a:r>
          <a:r>
            <a:rPr lang="hr-HR" dirty="0" smtClean="0"/>
            <a:t> </a:t>
          </a:r>
          <a:r>
            <a:rPr lang="hr-HR" dirty="0" err="1" smtClean="0"/>
            <a:t>Mošćenička</a:t>
          </a:r>
          <a:r>
            <a:rPr lang="hr-HR" dirty="0" smtClean="0"/>
            <a:t> Draga, </a:t>
          </a:r>
          <a:r>
            <a:rPr lang="hr-HR" dirty="0" err="1" smtClean="0"/>
            <a:t>Mošćenička</a:t>
          </a:r>
          <a:r>
            <a:rPr lang="hr-HR" dirty="0" smtClean="0"/>
            <a:t> Draga</a:t>
          </a:r>
          <a:endParaRPr lang="hr-HR" dirty="0"/>
        </a:p>
      </dgm:t>
    </dgm:pt>
    <dgm:pt modelId="{544E68A6-C553-42A3-8077-9B80BDA35277}" type="parTrans" cxnId="{325B6925-A1CA-4F13-B894-2BFB0F1B0BF8}">
      <dgm:prSet/>
      <dgm:spPr/>
      <dgm:t>
        <a:bodyPr/>
        <a:lstStyle/>
        <a:p>
          <a:endParaRPr lang="hr-HR"/>
        </a:p>
      </dgm:t>
    </dgm:pt>
    <dgm:pt modelId="{0336CDD3-9326-468F-B473-B4EA02F8F5DD}" type="sibTrans" cxnId="{325B6925-A1CA-4F13-B894-2BFB0F1B0BF8}">
      <dgm:prSet/>
      <dgm:spPr/>
      <dgm:t>
        <a:bodyPr/>
        <a:lstStyle/>
        <a:p>
          <a:endParaRPr lang="hr-HR"/>
        </a:p>
      </dgm:t>
    </dgm:pt>
    <dgm:pt modelId="{F13FC92D-AD40-4C27-AA9A-B23C9325B8BD}">
      <dgm:prSet phldrT="[Text]"/>
      <dgm:spPr/>
      <dgm:t>
        <a:bodyPr/>
        <a:lstStyle/>
        <a:p>
          <a:pPr algn="l"/>
          <a:r>
            <a:rPr lang="hr-HR" dirty="0" smtClean="0"/>
            <a:t>Rock </a:t>
          </a:r>
          <a:r>
            <a:rPr lang="hr-HR" dirty="0" err="1" smtClean="0"/>
            <a:t>Falls</a:t>
          </a:r>
          <a:r>
            <a:rPr lang="hr-HR" dirty="0" smtClean="0"/>
            <a:t> </a:t>
          </a:r>
          <a:r>
            <a:rPr lang="hr-HR" dirty="0" err="1" smtClean="0"/>
            <a:t>around</a:t>
          </a:r>
          <a:r>
            <a:rPr lang="hr-HR" dirty="0" smtClean="0"/>
            <a:t> </a:t>
          </a:r>
          <a:r>
            <a:rPr lang="hr-HR" dirty="0" err="1" smtClean="0"/>
            <a:t>area</a:t>
          </a:r>
          <a:r>
            <a:rPr lang="hr-HR" dirty="0" smtClean="0"/>
            <a:t> </a:t>
          </a:r>
          <a:r>
            <a:rPr lang="hr-HR" dirty="0" err="1" smtClean="0"/>
            <a:t>of</a:t>
          </a:r>
          <a:r>
            <a:rPr lang="hr-HR" dirty="0" smtClean="0"/>
            <a:t> Omiš </a:t>
          </a:r>
          <a:r>
            <a:rPr lang="hr-HR" dirty="0" err="1" smtClean="0"/>
            <a:t>and</a:t>
          </a:r>
          <a:r>
            <a:rPr lang="hr-HR" dirty="0" smtClean="0"/>
            <a:t> </a:t>
          </a:r>
          <a:r>
            <a:rPr lang="hr-HR" dirty="0" err="1" smtClean="0"/>
            <a:t>Duće</a:t>
          </a:r>
          <a:endParaRPr lang="hr-HR" dirty="0"/>
        </a:p>
      </dgm:t>
    </dgm:pt>
    <dgm:pt modelId="{CC3E4E01-67F4-4014-B53B-0B1A542379E5}" type="parTrans" cxnId="{1312EA99-919B-46BA-BF4F-2FB392A38055}">
      <dgm:prSet/>
      <dgm:spPr/>
      <dgm:t>
        <a:bodyPr/>
        <a:lstStyle/>
        <a:p>
          <a:endParaRPr lang="hr-HR"/>
        </a:p>
      </dgm:t>
    </dgm:pt>
    <dgm:pt modelId="{592A3E66-5DE1-4DA5-920D-B81DEF2C84DC}" type="sibTrans" cxnId="{1312EA99-919B-46BA-BF4F-2FB392A38055}">
      <dgm:prSet/>
      <dgm:spPr/>
      <dgm:t>
        <a:bodyPr/>
        <a:lstStyle/>
        <a:p>
          <a:endParaRPr lang="hr-HR"/>
        </a:p>
      </dgm:t>
    </dgm:pt>
    <dgm:pt modelId="{761D3217-00F6-4B97-8F14-9485579F327D}">
      <dgm:prSet phldrT="[Text]"/>
      <dgm:spPr/>
      <dgm:t>
        <a:bodyPr/>
        <a:lstStyle/>
        <a:p>
          <a:pPr algn="l"/>
          <a:r>
            <a:rPr lang="hr-HR" dirty="0" err="1" smtClean="0"/>
            <a:t>Catchment</a:t>
          </a:r>
          <a:r>
            <a:rPr lang="hr-HR" dirty="0" smtClean="0"/>
            <a:t> </a:t>
          </a:r>
          <a:r>
            <a:rPr lang="hr-HR" dirty="0" err="1" smtClean="0"/>
            <a:t>Sutina</a:t>
          </a:r>
          <a:r>
            <a:rPr lang="hr-HR" dirty="0" smtClean="0"/>
            <a:t> </a:t>
          </a:r>
          <a:r>
            <a:rPr lang="hr-HR" dirty="0" err="1" smtClean="0"/>
            <a:t>Karakašica</a:t>
          </a:r>
          <a:r>
            <a:rPr lang="hr-HR" dirty="0" smtClean="0"/>
            <a:t>, Split</a:t>
          </a:r>
          <a:endParaRPr lang="hr-HR" dirty="0"/>
        </a:p>
      </dgm:t>
    </dgm:pt>
    <dgm:pt modelId="{14787B1B-2926-4F94-B47A-BAA0A4424660}" type="parTrans" cxnId="{475705AE-AC0A-4F4B-A4D2-CC4A09C1DDFE}">
      <dgm:prSet/>
      <dgm:spPr/>
      <dgm:t>
        <a:bodyPr/>
        <a:lstStyle/>
        <a:p>
          <a:endParaRPr lang="hr-HR"/>
        </a:p>
      </dgm:t>
    </dgm:pt>
    <dgm:pt modelId="{1DD260AB-9093-4C5A-8C30-639EF7531BC1}" type="sibTrans" cxnId="{475705AE-AC0A-4F4B-A4D2-CC4A09C1DDFE}">
      <dgm:prSet/>
      <dgm:spPr/>
      <dgm:t>
        <a:bodyPr/>
        <a:lstStyle/>
        <a:p>
          <a:endParaRPr lang="hr-HR"/>
        </a:p>
      </dgm:t>
    </dgm:pt>
    <dgm:pt modelId="{B69B9279-D387-4F49-BBCE-818AD233C745}" type="pres">
      <dgm:prSet presAssocID="{6857AA04-1F36-475E-996B-7800F2504AF7}" presName="Name0" presStyleCnt="0">
        <dgm:presLayoutVars>
          <dgm:chPref val="1"/>
          <dgm:dir/>
          <dgm:animOne val="branch"/>
          <dgm:animLvl val="lvl"/>
          <dgm:resizeHandles val="exact"/>
        </dgm:presLayoutVars>
      </dgm:prSet>
      <dgm:spPr/>
      <dgm:t>
        <a:bodyPr/>
        <a:lstStyle/>
        <a:p>
          <a:endParaRPr lang="hr-HR"/>
        </a:p>
      </dgm:t>
    </dgm:pt>
    <dgm:pt modelId="{87684A22-DBE6-40AB-882E-EE603AB158DB}" type="pres">
      <dgm:prSet presAssocID="{D45DE984-DD1D-40B0-89C4-9C4648D677D6}" presName="root1" presStyleCnt="0"/>
      <dgm:spPr/>
    </dgm:pt>
    <dgm:pt modelId="{51841AB2-37E6-4C28-82A0-F29E8C684C82}" type="pres">
      <dgm:prSet presAssocID="{D45DE984-DD1D-40B0-89C4-9C4648D677D6}" presName="LevelOneTextNode" presStyleLbl="node0" presStyleIdx="0" presStyleCnt="1" custScaleY="137954">
        <dgm:presLayoutVars>
          <dgm:chPref val="3"/>
        </dgm:presLayoutVars>
      </dgm:prSet>
      <dgm:spPr/>
      <dgm:t>
        <a:bodyPr/>
        <a:lstStyle/>
        <a:p>
          <a:endParaRPr lang="hr-HR"/>
        </a:p>
      </dgm:t>
    </dgm:pt>
    <dgm:pt modelId="{198B579E-5A60-49B6-BC7F-7A84DAAFBDE5}" type="pres">
      <dgm:prSet presAssocID="{D45DE984-DD1D-40B0-89C4-9C4648D677D6}" presName="level2hierChild" presStyleCnt="0"/>
      <dgm:spPr/>
    </dgm:pt>
    <dgm:pt modelId="{0F5243E0-4A52-47FD-AD7D-8E82A13F8D1F}" type="pres">
      <dgm:prSet presAssocID="{D32CCFA4-6152-42A4-8A94-A712F638F5CE}" presName="conn2-1" presStyleLbl="parChTrans1D2" presStyleIdx="0" presStyleCnt="6"/>
      <dgm:spPr/>
      <dgm:t>
        <a:bodyPr/>
        <a:lstStyle/>
        <a:p>
          <a:endParaRPr lang="hr-HR"/>
        </a:p>
      </dgm:t>
    </dgm:pt>
    <dgm:pt modelId="{A397AD9C-70CE-46EE-B3AC-ABDCC1CCFFD4}" type="pres">
      <dgm:prSet presAssocID="{D32CCFA4-6152-42A4-8A94-A712F638F5CE}" presName="connTx" presStyleLbl="parChTrans1D2" presStyleIdx="0" presStyleCnt="6"/>
      <dgm:spPr/>
      <dgm:t>
        <a:bodyPr/>
        <a:lstStyle/>
        <a:p>
          <a:endParaRPr lang="hr-HR"/>
        </a:p>
      </dgm:t>
    </dgm:pt>
    <dgm:pt modelId="{10A540FF-98A0-4252-9559-74D436E66BE4}" type="pres">
      <dgm:prSet presAssocID="{486E2B70-A3F5-4F24-9BFD-36C10901A749}" presName="root2" presStyleCnt="0"/>
      <dgm:spPr/>
    </dgm:pt>
    <dgm:pt modelId="{68A4414A-FED4-4E04-AE68-965D69F67755}" type="pres">
      <dgm:prSet presAssocID="{486E2B70-A3F5-4F24-9BFD-36C10901A749}" presName="LevelTwoTextNode" presStyleLbl="node2" presStyleIdx="0" presStyleCnt="6" custScaleX="267896">
        <dgm:presLayoutVars>
          <dgm:chPref val="3"/>
        </dgm:presLayoutVars>
      </dgm:prSet>
      <dgm:spPr/>
      <dgm:t>
        <a:bodyPr/>
        <a:lstStyle/>
        <a:p>
          <a:endParaRPr lang="hr-HR"/>
        </a:p>
      </dgm:t>
    </dgm:pt>
    <dgm:pt modelId="{2A0B953B-07CD-4AC6-953C-24E2DF02117C}" type="pres">
      <dgm:prSet presAssocID="{486E2B70-A3F5-4F24-9BFD-36C10901A749}" presName="level3hierChild" presStyleCnt="0"/>
      <dgm:spPr/>
    </dgm:pt>
    <dgm:pt modelId="{E06A397E-276E-4C55-BFCF-581B26485FA7}" type="pres">
      <dgm:prSet presAssocID="{C6318321-8540-42F9-A240-7F6D8BF5D3FC}" presName="conn2-1" presStyleLbl="parChTrans1D2" presStyleIdx="1" presStyleCnt="6"/>
      <dgm:spPr/>
      <dgm:t>
        <a:bodyPr/>
        <a:lstStyle/>
        <a:p>
          <a:endParaRPr lang="hr-HR"/>
        </a:p>
      </dgm:t>
    </dgm:pt>
    <dgm:pt modelId="{7489B487-713F-4419-AB74-CE2385B673DB}" type="pres">
      <dgm:prSet presAssocID="{C6318321-8540-42F9-A240-7F6D8BF5D3FC}" presName="connTx" presStyleLbl="parChTrans1D2" presStyleIdx="1" presStyleCnt="6"/>
      <dgm:spPr/>
      <dgm:t>
        <a:bodyPr/>
        <a:lstStyle/>
        <a:p>
          <a:endParaRPr lang="hr-HR"/>
        </a:p>
      </dgm:t>
    </dgm:pt>
    <dgm:pt modelId="{A7B29DDA-DEDD-4AED-91D3-3F2DBD39EF2E}" type="pres">
      <dgm:prSet presAssocID="{2775F629-F90D-474B-869C-F865AD26A9EB}" presName="root2" presStyleCnt="0"/>
      <dgm:spPr/>
    </dgm:pt>
    <dgm:pt modelId="{2F27C7DF-9A30-48E2-A02F-5E2D398FD6A6}" type="pres">
      <dgm:prSet presAssocID="{2775F629-F90D-474B-869C-F865AD26A9EB}" presName="LevelTwoTextNode" presStyleLbl="node2" presStyleIdx="1" presStyleCnt="6" custScaleX="267896" custLinFactNeighborY="3865">
        <dgm:presLayoutVars>
          <dgm:chPref val="3"/>
        </dgm:presLayoutVars>
      </dgm:prSet>
      <dgm:spPr/>
      <dgm:t>
        <a:bodyPr/>
        <a:lstStyle/>
        <a:p>
          <a:endParaRPr lang="hr-HR"/>
        </a:p>
      </dgm:t>
    </dgm:pt>
    <dgm:pt modelId="{EA2DA1CA-7AA6-4492-A7F9-1E8A6C8C05DF}" type="pres">
      <dgm:prSet presAssocID="{2775F629-F90D-474B-869C-F865AD26A9EB}" presName="level3hierChild" presStyleCnt="0"/>
      <dgm:spPr/>
    </dgm:pt>
    <dgm:pt modelId="{C5509B56-53D0-4A52-B798-26417A22A192}" type="pres">
      <dgm:prSet presAssocID="{C4A6E848-C9D4-47F5-A762-88BE6DF4019A}" presName="conn2-1" presStyleLbl="parChTrans1D2" presStyleIdx="2" presStyleCnt="6"/>
      <dgm:spPr/>
      <dgm:t>
        <a:bodyPr/>
        <a:lstStyle/>
        <a:p>
          <a:endParaRPr lang="hr-HR"/>
        </a:p>
      </dgm:t>
    </dgm:pt>
    <dgm:pt modelId="{0400F3A7-44D1-49B0-8195-915323D4FE7E}" type="pres">
      <dgm:prSet presAssocID="{C4A6E848-C9D4-47F5-A762-88BE6DF4019A}" presName="connTx" presStyleLbl="parChTrans1D2" presStyleIdx="2" presStyleCnt="6"/>
      <dgm:spPr/>
      <dgm:t>
        <a:bodyPr/>
        <a:lstStyle/>
        <a:p>
          <a:endParaRPr lang="hr-HR"/>
        </a:p>
      </dgm:t>
    </dgm:pt>
    <dgm:pt modelId="{2549259B-FABF-4C8F-A99F-4E70A8B6807B}" type="pres">
      <dgm:prSet presAssocID="{890DCF1C-EA4C-40B4-81CC-D6C3E03209D9}" presName="root2" presStyleCnt="0"/>
      <dgm:spPr/>
    </dgm:pt>
    <dgm:pt modelId="{FF0E940B-B60C-4E6A-9714-F9347DB28DF0}" type="pres">
      <dgm:prSet presAssocID="{890DCF1C-EA4C-40B4-81CC-D6C3E03209D9}" presName="LevelTwoTextNode" presStyleLbl="node2" presStyleIdx="2" presStyleCnt="6" custScaleX="267896" custLinFactNeighborY="2578">
        <dgm:presLayoutVars>
          <dgm:chPref val="3"/>
        </dgm:presLayoutVars>
      </dgm:prSet>
      <dgm:spPr/>
      <dgm:t>
        <a:bodyPr/>
        <a:lstStyle/>
        <a:p>
          <a:endParaRPr lang="hr-HR"/>
        </a:p>
      </dgm:t>
    </dgm:pt>
    <dgm:pt modelId="{4B989BEE-DAE1-4D87-BE50-B78F7CD9E1D7}" type="pres">
      <dgm:prSet presAssocID="{890DCF1C-EA4C-40B4-81CC-D6C3E03209D9}" presName="level3hierChild" presStyleCnt="0"/>
      <dgm:spPr/>
    </dgm:pt>
    <dgm:pt modelId="{A50C64F0-B39D-49A5-8E6A-EB7F8CDB4831}" type="pres">
      <dgm:prSet presAssocID="{544E68A6-C553-42A3-8077-9B80BDA35277}" presName="conn2-1" presStyleLbl="parChTrans1D2" presStyleIdx="3" presStyleCnt="6"/>
      <dgm:spPr/>
      <dgm:t>
        <a:bodyPr/>
        <a:lstStyle/>
        <a:p>
          <a:endParaRPr lang="hr-HR"/>
        </a:p>
      </dgm:t>
    </dgm:pt>
    <dgm:pt modelId="{D7582066-AEFD-4271-8A57-CA0F89828AEB}" type="pres">
      <dgm:prSet presAssocID="{544E68A6-C553-42A3-8077-9B80BDA35277}" presName="connTx" presStyleLbl="parChTrans1D2" presStyleIdx="3" presStyleCnt="6"/>
      <dgm:spPr/>
      <dgm:t>
        <a:bodyPr/>
        <a:lstStyle/>
        <a:p>
          <a:endParaRPr lang="hr-HR"/>
        </a:p>
      </dgm:t>
    </dgm:pt>
    <dgm:pt modelId="{B6264DF7-0A38-43CC-BE77-CB9D76C48787}" type="pres">
      <dgm:prSet presAssocID="{430CC8E1-5F43-4F0C-8621-A150CBE5598D}" presName="root2" presStyleCnt="0"/>
      <dgm:spPr/>
    </dgm:pt>
    <dgm:pt modelId="{AC1C7DD0-954A-45DE-B73E-8C9B16C27789}" type="pres">
      <dgm:prSet presAssocID="{430CC8E1-5F43-4F0C-8621-A150CBE5598D}" presName="LevelTwoTextNode" presStyleLbl="node2" presStyleIdx="3" presStyleCnt="6" custScaleX="267896" custLinFactNeighborY="3865">
        <dgm:presLayoutVars>
          <dgm:chPref val="3"/>
        </dgm:presLayoutVars>
      </dgm:prSet>
      <dgm:spPr/>
      <dgm:t>
        <a:bodyPr/>
        <a:lstStyle/>
        <a:p>
          <a:endParaRPr lang="hr-HR"/>
        </a:p>
      </dgm:t>
    </dgm:pt>
    <dgm:pt modelId="{284246F5-2D87-48C0-A954-ADC58FFB0F94}" type="pres">
      <dgm:prSet presAssocID="{430CC8E1-5F43-4F0C-8621-A150CBE5598D}" presName="level3hierChild" presStyleCnt="0"/>
      <dgm:spPr/>
    </dgm:pt>
    <dgm:pt modelId="{5C902BC8-FE15-415A-9EDD-07AD0790C827}" type="pres">
      <dgm:prSet presAssocID="{CC3E4E01-67F4-4014-B53B-0B1A542379E5}" presName="conn2-1" presStyleLbl="parChTrans1D2" presStyleIdx="4" presStyleCnt="6"/>
      <dgm:spPr/>
      <dgm:t>
        <a:bodyPr/>
        <a:lstStyle/>
        <a:p>
          <a:endParaRPr lang="hr-HR"/>
        </a:p>
      </dgm:t>
    </dgm:pt>
    <dgm:pt modelId="{9B8B06D8-09EF-4EAC-8339-FE52E9E5495A}" type="pres">
      <dgm:prSet presAssocID="{CC3E4E01-67F4-4014-B53B-0B1A542379E5}" presName="connTx" presStyleLbl="parChTrans1D2" presStyleIdx="4" presStyleCnt="6"/>
      <dgm:spPr/>
      <dgm:t>
        <a:bodyPr/>
        <a:lstStyle/>
        <a:p>
          <a:endParaRPr lang="hr-HR"/>
        </a:p>
      </dgm:t>
    </dgm:pt>
    <dgm:pt modelId="{64EE64DA-A5E0-4A65-8694-F3965A40AEEC}" type="pres">
      <dgm:prSet presAssocID="{F13FC92D-AD40-4C27-AA9A-B23C9325B8BD}" presName="root2" presStyleCnt="0"/>
      <dgm:spPr/>
    </dgm:pt>
    <dgm:pt modelId="{0F7E42C2-6427-441F-823A-55D4449A6F1A}" type="pres">
      <dgm:prSet presAssocID="{F13FC92D-AD40-4C27-AA9A-B23C9325B8BD}" presName="LevelTwoTextNode" presStyleLbl="node2" presStyleIdx="4" presStyleCnt="6" custScaleX="267896" custLinFactNeighborY="-1932">
        <dgm:presLayoutVars>
          <dgm:chPref val="3"/>
        </dgm:presLayoutVars>
      </dgm:prSet>
      <dgm:spPr/>
      <dgm:t>
        <a:bodyPr/>
        <a:lstStyle/>
        <a:p>
          <a:endParaRPr lang="hr-HR"/>
        </a:p>
      </dgm:t>
    </dgm:pt>
    <dgm:pt modelId="{713391F8-0FD8-47AA-A07C-D584344A67AE}" type="pres">
      <dgm:prSet presAssocID="{F13FC92D-AD40-4C27-AA9A-B23C9325B8BD}" presName="level3hierChild" presStyleCnt="0"/>
      <dgm:spPr/>
    </dgm:pt>
    <dgm:pt modelId="{184E9932-575C-4219-859A-E4BFD46B34DB}" type="pres">
      <dgm:prSet presAssocID="{14787B1B-2926-4F94-B47A-BAA0A4424660}" presName="conn2-1" presStyleLbl="parChTrans1D2" presStyleIdx="5" presStyleCnt="6"/>
      <dgm:spPr/>
      <dgm:t>
        <a:bodyPr/>
        <a:lstStyle/>
        <a:p>
          <a:endParaRPr lang="hr-HR"/>
        </a:p>
      </dgm:t>
    </dgm:pt>
    <dgm:pt modelId="{8C045D53-4360-42F6-B9A3-0995B9E54BE0}" type="pres">
      <dgm:prSet presAssocID="{14787B1B-2926-4F94-B47A-BAA0A4424660}" presName="connTx" presStyleLbl="parChTrans1D2" presStyleIdx="5" presStyleCnt="6"/>
      <dgm:spPr/>
      <dgm:t>
        <a:bodyPr/>
        <a:lstStyle/>
        <a:p>
          <a:endParaRPr lang="hr-HR"/>
        </a:p>
      </dgm:t>
    </dgm:pt>
    <dgm:pt modelId="{05EA2223-9C45-466D-85C2-76AAE2DB8115}" type="pres">
      <dgm:prSet presAssocID="{761D3217-00F6-4B97-8F14-9485579F327D}" presName="root2" presStyleCnt="0"/>
      <dgm:spPr/>
    </dgm:pt>
    <dgm:pt modelId="{32D44602-9469-48B5-A992-70C9C4600005}" type="pres">
      <dgm:prSet presAssocID="{761D3217-00F6-4B97-8F14-9485579F327D}" presName="LevelTwoTextNode" presStyleLbl="node2" presStyleIdx="5" presStyleCnt="6" custScaleX="267896" custLinFactNeighborY="-1932">
        <dgm:presLayoutVars>
          <dgm:chPref val="3"/>
        </dgm:presLayoutVars>
      </dgm:prSet>
      <dgm:spPr/>
      <dgm:t>
        <a:bodyPr/>
        <a:lstStyle/>
        <a:p>
          <a:endParaRPr lang="hr-HR"/>
        </a:p>
      </dgm:t>
    </dgm:pt>
    <dgm:pt modelId="{B1D882F8-61A5-430F-B2E4-E202EAFB7125}" type="pres">
      <dgm:prSet presAssocID="{761D3217-00F6-4B97-8F14-9485579F327D}" presName="level3hierChild" presStyleCnt="0"/>
      <dgm:spPr/>
    </dgm:pt>
  </dgm:ptLst>
  <dgm:cxnLst>
    <dgm:cxn modelId="{98C8850D-62E5-435E-A532-1F7489F6666F}" type="presOf" srcId="{544E68A6-C553-42A3-8077-9B80BDA35277}" destId="{A50C64F0-B39D-49A5-8E6A-EB7F8CDB4831}" srcOrd="0" destOrd="0" presId="urn:microsoft.com/office/officeart/2008/layout/HorizontalMultiLevelHierarchy"/>
    <dgm:cxn modelId="{7684668D-84C1-42BD-8545-1D78CFA8855D}" type="presOf" srcId="{C4A6E848-C9D4-47F5-A762-88BE6DF4019A}" destId="{C5509B56-53D0-4A52-B798-26417A22A192}" srcOrd="0" destOrd="0" presId="urn:microsoft.com/office/officeart/2008/layout/HorizontalMultiLevelHierarchy"/>
    <dgm:cxn modelId="{8E1B5A82-007C-4005-AA60-D5D38C0A33E5}" srcId="{D45DE984-DD1D-40B0-89C4-9C4648D677D6}" destId="{486E2B70-A3F5-4F24-9BFD-36C10901A749}" srcOrd="0" destOrd="0" parTransId="{D32CCFA4-6152-42A4-8A94-A712F638F5CE}" sibTransId="{C4C9D877-0A86-4F1E-953B-5C77E6FF5736}"/>
    <dgm:cxn modelId="{475705AE-AC0A-4F4B-A4D2-CC4A09C1DDFE}" srcId="{D45DE984-DD1D-40B0-89C4-9C4648D677D6}" destId="{761D3217-00F6-4B97-8F14-9485579F327D}" srcOrd="5" destOrd="0" parTransId="{14787B1B-2926-4F94-B47A-BAA0A4424660}" sibTransId="{1DD260AB-9093-4C5A-8C30-639EF7531BC1}"/>
    <dgm:cxn modelId="{3BA38167-9B1F-41D9-8BF9-B87D2A91B8B6}" type="presOf" srcId="{6857AA04-1F36-475E-996B-7800F2504AF7}" destId="{B69B9279-D387-4F49-BBCE-818AD233C745}" srcOrd="0" destOrd="0" presId="urn:microsoft.com/office/officeart/2008/layout/HorizontalMultiLevelHierarchy"/>
    <dgm:cxn modelId="{2E9A3038-F68F-43F9-AE7E-4B6C17C8C0A7}" type="presOf" srcId="{CC3E4E01-67F4-4014-B53B-0B1A542379E5}" destId="{5C902BC8-FE15-415A-9EDD-07AD0790C827}" srcOrd="0" destOrd="0" presId="urn:microsoft.com/office/officeart/2008/layout/HorizontalMultiLevelHierarchy"/>
    <dgm:cxn modelId="{F4855B37-F08F-42BD-9548-2D76A83F728C}" type="presOf" srcId="{CC3E4E01-67F4-4014-B53B-0B1A542379E5}" destId="{9B8B06D8-09EF-4EAC-8339-FE52E9E5495A}" srcOrd="1" destOrd="0" presId="urn:microsoft.com/office/officeart/2008/layout/HorizontalMultiLevelHierarchy"/>
    <dgm:cxn modelId="{72673388-CF22-4268-9B21-C62CDF00D6DD}" type="presOf" srcId="{D45DE984-DD1D-40B0-89C4-9C4648D677D6}" destId="{51841AB2-37E6-4C28-82A0-F29E8C684C82}" srcOrd="0" destOrd="0" presId="urn:microsoft.com/office/officeart/2008/layout/HorizontalMultiLevelHierarchy"/>
    <dgm:cxn modelId="{3629C5C2-4380-404C-B06A-84BC9D4C5045}" type="presOf" srcId="{544E68A6-C553-42A3-8077-9B80BDA35277}" destId="{D7582066-AEFD-4271-8A57-CA0F89828AEB}" srcOrd="1" destOrd="0" presId="urn:microsoft.com/office/officeart/2008/layout/HorizontalMultiLevelHierarchy"/>
    <dgm:cxn modelId="{C51390A3-A7C9-4EFC-A9AF-E07C579D6DA7}" type="presOf" srcId="{D32CCFA4-6152-42A4-8A94-A712F638F5CE}" destId="{A397AD9C-70CE-46EE-B3AC-ABDCC1CCFFD4}" srcOrd="1" destOrd="0" presId="urn:microsoft.com/office/officeart/2008/layout/HorizontalMultiLevelHierarchy"/>
    <dgm:cxn modelId="{792EFAE0-B8A2-4053-8642-A042B6F6BE4F}" type="presOf" srcId="{430CC8E1-5F43-4F0C-8621-A150CBE5598D}" destId="{AC1C7DD0-954A-45DE-B73E-8C9B16C27789}" srcOrd="0" destOrd="0" presId="urn:microsoft.com/office/officeart/2008/layout/HorizontalMultiLevelHierarchy"/>
    <dgm:cxn modelId="{3160E118-B9DF-408F-92B2-C18632EE8205}" type="presOf" srcId="{C6318321-8540-42F9-A240-7F6D8BF5D3FC}" destId="{7489B487-713F-4419-AB74-CE2385B673DB}" srcOrd="1" destOrd="0" presId="urn:microsoft.com/office/officeart/2008/layout/HorizontalMultiLevelHierarchy"/>
    <dgm:cxn modelId="{325B6925-A1CA-4F13-B894-2BFB0F1B0BF8}" srcId="{D45DE984-DD1D-40B0-89C4-9C4648D677D6}" destId="{430CC8E1-5F43-4F0C-8621-A150CBE5598D}" srcOrd="3" destOrd="0" parTransId="{544E68A6-C553-42A3-8077-9B80BDA35277}" sibTransId="{0336CDD3-9326-468F-B473-B4EA02F8F5DD}"/>
    <dgm:cxn modelId="{B9C43B5E-5D0E-4037-9ABA-F965860EB401}" type="presOf" srcId="{2775F629-F90D-474B-869C-F865AD26A9EB}" destId="{2F27C7DF-9A30-48E2-A02F-5E2D398FD6A6}" srcOrd="0" destOrd="0" presId="urn:microsoft.com/office/officeart/2008/layout/HorizontalMultiLevelHierarchy"/>
    <dgm:cxn modelId="{9F5F385A-DF1F-450A-8F23-BF3FD9644DD1}" type="presOf" srcId="{C4A6E848-C9D4-47F5-A762-88BE6DF4019A}" destId="{0400F3A7-44D1-49B0-8195-915323D4FE7E}" srcOrd="1" destOrd="0" presId="urn:microsoft.com/office/officeart/2008/layout/HorizontalMultiLevelHierarchy"/>
    <dgm:cxn modelId="{2BDDD761-D8EB-4662-91DE-DD23ED783405}" srcId="{D45DE984-DD1D-40B0-89C4-9C4648D677D6}" destId="{890DCF1C-EA4C-40B4-81CC-D6C3E03209D9}" srcOrd="2" destOrd="0" parTransId="{C4A6E848-C9D4-47F5-A762-88BE6DF4019A}" sibTransId="{B17234A2-47C9-454E-9FD6-F42CEBC12FB0}"/>
    <dgm:cxn modelId="{85246395-0C7D-4AC4-97AF-15866119CDE6}" type="presOf" srcId="{890DCF1C-EA4C-40B4-81CC-D6C3E03209D9}" destId="{FF0E940B-B60C-4E6A-9714-F9347DB28DF0}" srcOrd="0" destOrd="0" presId="urn:microsoft.com/office/officeart/2008/layout/HorizontalMultiLevelHierarchy"/>
    <dgm:cxn modelId="{DBBF7D43-AA94-4957-916E-9CB2E3A91DF8}" type="presOf" srcId="{486E2B70-A3F5-4F24-9BFD-36C10901A749}" destId="{68A4414A-FED4-4E04-AE68-965D69F67755}" srcOrd="0" destOrd="0" presId="urn:microsoft.com/office/officeart/2008/layout/HorizontalMultiLevelHierarchy"/>
    <dgm:cxn modelId="{F51BC23C-FDBE-4C71-9DDF-A1723D330911}" type="presOf" srcId="{761D3217-00F6-4B97-8F14-9485579F327D}" destId="{32D44602-9469-48B5-A992-70C9C4600005}" srcOrd="0" destOrd="0" presId="urn:microsoft.com/office/officeart/2008/layout/HorizontalMultiLevelHierarchy"/>
    <dgm:cxn modelId="{A522C1A3-75A6-45C4-90EC-9D4B9FC1C368}" srcId="{6857AA04-1F36-475E-996B-7800F2504AF7}" destId="{D45DE984-DD1D-40B0-89C4-9C4648D677D6}" srcOrd="0" destOrd="0" parTransId="{ED0378E1-2A85-4B6A-A359-21E3FBEE18D6}" sibTransId="{3672C146-EDB9-4431-B568-4B9D71F7615F}"/>
    <dgm:cxn modelId="{FCF57F77-5215-4C97-AD68-738E3DAB7C11}" type="presOf" srcId="{C6318321-8540-42F9-A240-7F6D8BF5D3FC}" destId="{E06A397E-276E-4C55-BFCF-581B26485FA7}" srcOrd="0" destOrd="0" presId="urn:microsoft.com/office/officeart/2008/layout/HorizontalMultiLevelHierarchy"/>
    <dgm:cxn modelId="{8A679598-5F74-4C6A-AEF4-2E76420E9448}" type="presOf" srcId="{14787B1B-2926-4F94-B47A-BAA0A4424660}" destId="{8C045D53-4360-42F6-B9A3-0995B9E54BE0}" srcOrd="1" destOrd="0" presId="urn:microsoft.com/office/officeart/2008/layout/HorizontalMultiLevelHierarchy"/>
    <dgm:cxn modelId="{54BC4697-FD75-46A2-B7B4-F3153E7DBDA6}" type="presOf" srcId="{F13FC92D-AD40-4C27-AA9A-B23C9325B8BD}" destId="{0F7E42C2-6427-441F-823A-55D4449A6F1A}" srcOrd="0" destOrd="0" presId="urn:microsoft.com/office/officeart/2008/layout/HorizontalMultiLevelHierarchy"/>
    <dgm:cxn modelId="{1312EA99-919B-46BA-BF4F-2FB392A38055}" srcId="{D45DE984-DD1D-40B0-89C4-9C4648D677D6}" destId="{F13FC92D-AD40-4C27-AA9A-B23C9325B8BD}" srcOrd="4" destOrd="0" parTransId="{CC3E4E01-67F4-4014-B53B-0B1A542379E5}" sibTransId="{592A3E66-5DE1-4DA5-920D-B81DEF2C84DC}"/>
    <dgm:cxn modelId="{CE879571-9D69-4989-BCCA-99981AE15121}" type="presOf" srcId="{14787B1B-2926-4F94-B47A-BAA0A4424660}" destId="{184E9932-575C-4219-859A-E4BFD46B34DB}" srcOrd="0" destOrd="0" presId="urn:microsoft.com/office/officeart/2008/layout/HorizontalMultiLevelHierarchy"/>
    <dgm:cxn modelId="{FA176585-04B1-4C82-8201-6804FCB1FF9F}" srcId="{D45DE984-DD1D-40B0-89C4-9C4648D677D6}" destId="{2775F629-F90D-474B-869C-F865AD26A9EB}" srcOrd="1" destOrd="0" parTransId="{C6318321-8540-42F9-A240-7F6D8BF5D3FC}" sibTransId="{35D6C01B-DAE1-4C6B-A508-EDF37F2D1D69}"/>
    <dgm:cxn modelId="{DED53F9A-5656-464C-89FA-D5218FF293C7}" type="presOf" srcId="{D32CCFA4-6152-42A4-8A94-A712F638F5CE}" destId="{0F5243E0-4A52-47FD-AD7D-8E82A13F8D1F}" srcOrd="0" destOrd="0" presId="urn:microsoft.com/office/officeart/2008/layout/HorizontalMultiLevelHierarchy"/>
    <dgm:cxn modelId="{74410568-80CE-4C44-AF8A-9C655C9CE3F5}" type="presParOf" srcId="{B69B9279-D387-4F49-BBCE-818AD233C745}" destId="{87684A22-DBE6-40AB-882E-EE603AB158DB}" srcOrd="0" destOrd="0" presId="urn:microsoft.com/office/officeart/2008/layout/HorizontalMultiLevelHierarchy"/>
    <dgm:cxn modelId="{810568AC-A2FD-4D0E-9702-96E6EEB9A50A}" type="presParOf" srcId="{87684A22-DBE6-40AB-882E-EE603AB158DB}" destId="{51841AB2-37E6-4C28-82A0-F29E8C684C82}" srcOrd="0" destOrd="0" presId="urn:microsoft.com/office/officeart/2008/layout/HorizontalMultiLevelHierarchy"/>
    <dgm:cxn modelId="{411CA4D0-415D-4BCB-BEAB-AEDECF3D1DD3}" type="presParOf" srcId="{87684A22-DBE6-40AB-882E-EE603AB158DB}" destId="{198B579E-5A60-49B6-BC7F-7A84DAAFBDE5}" srcOrd="1" destOrd="0" presId="urn:microsoft.com/office/officeart/2008/layout/HorizontalMultiLevelHierarchy"/>
    <dgm:cxn modelId="{6C53DE10-6D75-4B03-A92E-A5F6FED4A9C2}" type="presParOf" srcId="{198B579E-5A60-49B6-BC7F-7A84DAAFBDE5}" destId="{0F5243E0-4A52-47FD-AD7D-8E82A13F8D1F}" srcOrd="0" destOrd="0" presId="urn:microsoft.com/office/officeart/2008/layout/HorizontalMultiLevelHierarchy"/>
    <dgm:cxn modelId="{664DC7A2-EB3F-4480-872C-AF2342C1700D}" type="presParOf" srcId="{0F5243E0-4A52-47FD-AD7D-8E82A13F8D1F}" destId="{A397AD9C-70CE-46EE-B3AC-ABDCC1CCFFD4}" srcOrd="0" destOrd="0" presId="urn:microsoft.com/office/officeart/2008/layout/HorizontalMultiLevelHierarchy"/>
    <dgm:cxn modelId="{DBB8A346-37ED-45AA-B9E0-429736581E81}" type="presParOf" srcId="{198B579E-5A60-49B6-BC7F-7A84DAAFBDE5}" destId="{10A540FF-98A0-4252-9559-74D436E66BE4}" srcOrd="1" destOrd="0" presId="urn:microsoft.com/office/officeart/2008/layout/HorizontalMultiLevelHierarchy"/>
    <dgm:cxn modelId="{BF16C3AD-5077-4BE9-AB5A-6C8A50A2E10E}" type="presParOf" srcId="{10A540FF-98A0-4252-9559-74D436E66BE4}" destId="{68A4414A-FED4-4E04-AE68-965D69F67755}" srcOrd="0" destOrd="0" presId="urn:microsoft.com/office/officeart/2008/layout/HorizontalMultiLevelHierarchy"/>
    <dgm:cxn modelId="{8A1E3914-A818-4E16-80C1-68B7D0012C21}" type="presParOf" srcId="{10A540FF-98A0-4252-9559-74D436E66BE4}" destId="{2A0B953B-07CD-4AC6-953C-24E2DF02117C}" srcOrd="1" destOrd="0" presId="urn:microsoft.com/office/officeart/2008/layout/HorizontalMultiLevelHierarchy"/>
    <dgm:cxn modelId="{5279C475-5476-4C1A-80C5-98C116A43BC6}" type="presParOf" srcId="{198B579E-5A60-49B6-BC7F-7A84DAAFBDE5}" destId="{E06A397E-276E-4C55-BFCF-581B26485FA7}" srcOrd="2" destOrd="0" presId="urn:microsoft.com/office/officeart/2008/layout/HorizontalMultiLevelHierarchy"/>
    <dgm:cxn modelId="{0582C18A-E81A-4109-9485-7F5BCF93985B}" type="presParOf" srcId="{E06A397E-276E-4C55-BFCF-581B26485FA7}" destId="{7489B487-713F-4419-AB74-CE2385B673DB}" srcOrd="0" destOrd="0" presId="urn:microsoft.com/office/officeart/2008/layout/HorizontalMultiLevelHierarchy"/>
    <dgm:cxn modelId="{3BAE9073-FC74-4384-AD1A-6930512CE2DE}" type="presParOf" srcId="{198B579E-5A60-49B6-BC7F-7A84DAAFBDE5}" destId="{A7B29DDA-DEDD-4AED-91D3-3F2DBD39EF2E}" srcOrd="3" destOrd="0" presId="urn:microsoft.com/office/officeart/2008/layout/HorizontalMultiLevelHierarchy"/>
    <dgm:cxn modelId="{F030A2E9-0925-43D5-84A6-445E5C444570}" type="presParOf" srcId="{A7B29DDA-DEDD-4AED-91D3-3F2DBD39EF2E}" destId="{2F27C7DF-9A30-48E2-A02F-5E2D398FD6A6}" srcOrd="0" destOrd="0" presId="urn:microsoft.com/office/officeart/2008/layout/HorizontalMultiLevelHierarchy"/>
    <dgm:cxn modelId="{CFC44B76-27B8-4F92-818C-3951858D22CB}" type="presParOf" srcId="{A7B29DDA-DEDD-4AED-91D3-3F2DBD39EF2E}" destId="{EA2DA1CA-7AA6-4492-A7F9-1E8A6C8C05DF}" srcOrd="1" destOrd="0" presId="urn:microsoft.com/office/officeart/2008/layout/HorizontalMultiLevelHierarchy"/>
    <dgm:cxn modelId="{5468139E-F469-4600-92D6-F6300009E106}" type="presParOf" srcId="{198B579E-5A60-49B6-BC7F-7A84DAAFBDE5}" destId="{C5509B56-53D0-4A52-B798-26417A22A192}" srcOrd="4" destOrd="0" presId="urn:microsoft.com/office/officeart/2008/layout/HorizontalMultiLevelHierarchy"/>
    <dgm:cxn modelId="{D41CF35D-FA3D-4446-A761-D1C039925D36}" type="presParOf" srcId="{C5509B56-53D0-4A52-B798-26417A22A192}" destId="{0400F3A7-44D1-49B0-8195-915323D4FE7E}" srcOrd="0" destOrd="0" presId="urn:microsoft.com/office/officeart/2008/layout/HorizontalMultiLevelHierarchy"/>
    <dgm:cxn modelId="{395CC1EA-1DAF-4476-AAE4-F3DBA8D64370}" type="presParOf" srcId="{198B579E-5A60-49B6-BC7F-7A84DAAFBDE5}" destId="{2549259B-FABF-4C8F-A99F-4E70A8B6807B}" srcOrd="5" destOrd="0" presId="urn:microsoft.com/office/officeart/2008/layout/HorizontalMultiLevelHierarchy"/>
    <dgm:cxn modelId="{A6A4D367-5BD2-4C39-8FB1-1B1F88A8EFF0}" type="presParOf" srcId="{2549259B-FABF-4C8F-A99F-4E70A8B6807B}" destId="{FF0E940B-B60C-4E6A-9714-F9347DB28DF0}" srcOrd="0" destOrd="0" presId="urn:microsoft.com/office/officeart/2008/layout/HorizontalMultiLevelHierarchy"/>
    <dgm:cxn modelId="{6618B4C4-B37B-4836-B1A1-2C2234387E1D}" type="presParOf" srcId="{2549259B-FABF-4C8F-A99F-4E70A8B6807B}" destId="{4B989BEE-DAE1-4D87-BE50-B78F7CD9E1D7}" srcOrd="1" destOrd="0" presId="urn:microsoft.com/office/officeart/2008/layout/HorizontalMultiLevelHierarchy"/>
    <dgm:cxn modelId="{B56B261B-E358-4018-8FEB-8B1CEEEAB759}" type="presParOf" srcId="{198B579E-5A60-49B6-BC7F-7A84DAAFBDE5}" destId="{A50C64F0-B39D-49A5-8E6A-EB7F8CDB4831}" srcOrd="6" destOrd="0" presId="urn:microsoft.com/office/officeart/2008/layout/HorizontalMultiLevelHierarchy"/>
    <dgm:cxn modelId="{8EE5BD9D-997A-413A-8717-FAC313B75724}" type="presParOf" srcId="{A50C64F0-B39D-49A5-8E6A-EB7F8CDB4831}" destId="{D7582066-AEFD-4271-8A57-CA0F89828AEB}" srcOrd="0" destOrd="0" presId="urn:microsoft.com/office/officeart/2008/layout/HorizontalMultiLevelHierarchy"/>
    <dgm:cxn modelId="{C82A5057-666A-4949-A344-A455BB108C3D}" type="presParOf" srcId="{198B579E-5A60-49B6-BC7F-7A84DAAFBDE5}" destId="{B6264DF7-0A38-43CC-BE77-CB9D76C48787}" srcOrd="7" destOrd="0" presId="urn:microsoft.com/office/officeart/2008/layout/HorizontalMultiLevelHierarchy"/>
    <dgm:cxn modelId="{871E8268-C4E5-4F33-B48F-A68506C2F124}" type="presParOf" srcId="{B6264DF7-0A38-43CC-BE77-CB9D76C48787}" destId="{AC1C7DD0-954A-45DE-B73E-8C9B16C27789}" srcOrd="0" destOrd="0" presId="urn:microsoft.com/office/officeart/2008/layout/HorizontalMultiLevelHierarchy"/>
    <dgm:cxn modelId="{32C16B13-A902-44A4-AE50-883B2804FDA1}" type="presParOf" srcId="{B6264DF7-0A38-43CC-BE77-CB9D76C48787}" destId="{284246F5-2D87-48C0-A954-ADC58FFB0F94}" srcOrd="1" destOrd="0" presId="urn:microsoft.com/office/officeart/2008/layout/HorizontalMultiLevelHierarchy"/>
    <dgm:cxn modelId="{3B61718F-3E51-46C7-8D45-855474028993}" type="presParOf" srcId="{198B579E-5A60-49B6-BC7F-7A84DAAFBDE5}" destId="{5C902BC8-FE15-415A-9EDD-07AD0790C827}" srcOrd="8" destOrd="0" presId="urn:microsoft.com/office/officeart/2008/layout/HorizontalMultiLevelHierarchy"/>
    <dgm:cxn modelId="{58593426-44E1-4DDF-91C7-6762872FF9AB}" type="presParOf" srcId="{5C902BC8-FE15-415A-9EDD-07AD0790C827}" destId="{9B8B06D8-09EF-4EAC-8339-FE52E9E5495A}" srcOrd="0" destOrd="0" presId="urn:microsoft.com/office/officeart/2008/layout/HorizontalMultiLevelHierarchy"/>
    <dgm:cxn modelId="{AA836F49-66BD-471B-984C-F1E3A18D75F9}" type="presParOf" srcId="{198B579E-5A60-49B6-BC7F-7A84DAAFBDE5}" destId="{64EE64DA-A5E0-4A65-8694-F3965A40AEEC}" srcOrd="9" destOrd="0" presId="urn:microsoft.com/office/officeart/2008/layout/HorizontalMultiLevelHierarchy"/>
    <dgm:cxn modelId="{4A760FD7-D5AC-44FC-BE0C-D9816EBC9C76}" type="presParOf" srcId="{64EE64DA-A5E0-4A65-8694-F3965A40AEEC}" destId="{0F7E42C2-6427-441F-823A-55D4449A6F1A}" srcOrd="0" destOrd="0" presId="urn:microsoft.com/office/officeart/2008/layout/HorizontalMultiLevelHierarchy"/>
    <dgm:cxn modelId="{479ADEAA-ABAA-4E8B-867C-A22737E88902}" type="presParOf" srcId="{64EE64DA-A5E0-4A65-8694-F3965A40AEEC}" destId="{713391F8-0FD8-47AA-A07C-D584344A67AE}" srcOrd="1" destOrd="0" presId="urn:microsoft.com/office/officeart/2008/layout/HorizontalMultiLevelHierarchy"/>
    <dgm:cxn modelId="{FCF1CF0C-40BF-4B55-9BB8-FC3DA79042A3}" type="presParOf" srcId="{198B579E-5A60-49B6-BC7F-7A84DAAFBDE5}" destId="{184E9932-575C-4219-859A-E4BFD46B34DB}" srcOrd="10" destOrd="0" presId="urn:microsoft.com/office/officeart/2008/layout/HorizontalMultiLevelHierarchy"/>
    <dgm:cxn modelId="{3FC504EB-E0E0-4598-A464-A309A2B518FD}" type="presParOf" srcId="{184E9932-575C-4219-859A-E4BFD46B34DB}" destId="{8C045D53-4360-42F6-B9A3-0995B9E54BE0}" srcOrd="0" destOrd="0" presId="urn:microsoft.com/office/officeart/2008/layout/HorizontalMultiLevelHierarchy"/>
    <dgm:cxn modelId="{91B4CCBC-C313-4546-BC63-1EEB96F8F4DE}" type="presParOf" srcId="{198B579E-5A60-49B6-BC7F-7A84DAAFBDE5}" destId="{05EA2223-9C45-466D-85C2-76AAE2DB8115}" srcOrd="11" destOrd="0" presId="urn:microsoft.com/office/officeart/2008/layout/HorizontalMultiLevelHierarchy"/>
    <dgm:cxn modelId="{2226D004-0FD0-4322-A9A4-BCC42689B248}" type="presParOf" srcId="{05EA2223-9C45-466D-85C2-76AAE2DB8115}" destId="{32D44602-9469-48B5-A992-70C9C4600005}" srcOrd="0" destOrd="0" presId="urn:microsoft.com/office/officeart/2008/layout/HorizontalMultiLevelHierarchy"/>
    <dgm:cxn modelId="{6C5B79BE-F520-4021-AB9C-DD8B76958FD1}" type="presParOf" srcId="{05EA2223-9C45-466D-85C2-76AAE2DB8115}" destId="{B1D882F8-61A5-430F-B2E4-E202EAFB7125}"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E9932-575C-4219-859A-E4BFD46B34DB}">
      <dsp:nvSpPr>
        <dsp:cNvPr id="0" name=""/>
        <dsp:cNvSpPr/>
      </dsp:nvSpPr>
      <dsp:spPr>
        <a:xfrm>
          <a:off x="637525" y="2228850"/>
          <a:ext cx="402205" cy="1904148"/>
        </a:xfrm>
        <a:custGeom>
          <a:avLst/>
          <a:gdLst/>
          <a:ahLst/>
          <a:cxnLst/>
          <a:rect l="0" t="0" r="0" b="0"/>
          <a:pathLst>
            <a:path>
              <a:moveTo>
                <a:pt x="0" y="0"/>
              </a:moveTo>
              <a:lnTo>
                <a:pt x="201102" y="0"/>
              </a:lnTo>
              <a:lnTo>
                <a:pt x="201102" y="1904148"/>
              </a:lnTo>
              <a:lnTo>
                <a:pt x="402205" y="19041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hr-HR" sz="600" kern="1200"/>
        </a:p>
      </dsp:txBody>
      <dsp:txXfrm>
        <a:off x="637525" y="2228849"/>
        <a:ext cx="402205" cy="1904148"/>
      </dsp:txXfrm>
    </dsp:sp>
    <dsp:sp modelId="{5C902BC8-FE15-415A-9EDD-07AD0790C827}">
      <dsp:nvSpPr>
        <dsp:cNvPr id="0" name=""/>
        <dsp:cNvSpPr/>
      </dsp:nvSpPr>
      <dsp:spPr>
        <a:xfrm>
          <a:off x="637525" y="2228850"/>
          <a:ext cx="402205" cy="1137750"/>
        </a:xfrm>
        <a:custGeom>
          <a:avLst/>
          <a:gdLst/>
          <a:ahLst/>
          <a:cxnLst/>
          <a:rect l="0" t="0" r="0" b="0"/>
          <a:pathLst>
            <a:path>
              <a:moveTo>
                <a:pt x="0" y="0"/>
              </a:moveTo>
              <a:lnTo>
                <a:pt x="201102" y="0"/>
              </a:lnTo>
              <a:lnTo>
                <a:pt x="201102" y="1137750"/>
              </a:lnTo>
              <a:lnTo>
                <a:pt x="402205" y="11377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hr-HR" sz="500" kern="1200"/>
        </a:p>
      </dsp:txBody>
      <dsp:txXfrm>
        <a:off x="637525" y="2228849"/>
        <a:ext cx="402205" cy="1137750"/>
      </dsp:txXfrm>
    </dsp:sp>
    <dsp:sp modelId="{A50C64F0-B39D-49A5-8E6A-EB7F8CDB4831}">
      <dsp:nvSpPr>
        <dsp:cNvPr id="0" name=""/>
        <dsp:cNvSpPr/>
      </dsp:nvSpPr>
      <dsp:spPr>
        <a:xfrm>
          <a:off x="637525" y="2228850"/>
          <a:ext cx="402205" cy="406895"/>
        </a:xfrm>
        <a:custGeom>
          <a:avLst/>
          <a:gdLst/>
          <a:ahLst/>
          <a:cxnLst/>
          <a:rect l="0" t="0" r="0" b="0"/>
          <a:pathLst>
            <a:path>
              <a:moveTo>
                <a:pt x="0" y="0"/>
              </a:moveTo>
              <a:lnTo>
                <a:pt x="201102" y="0"/>
              </a:lnTo>
              <a:lnTo>
                <a:pt x="201102" y="406895"/>
              </a:lnTo>
              <a:lnTo>
                <a:pt x="402205" y="406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hr-HR" sz="500" kern="1200"/>
        </a:p>
      </dsp:txBody>
      <dsp:txXfrm>
        <a:off x="637525" y="2228850"/>
        <a:ext cx="402205" cy="406895"/>
      </dsp:txXfrm>
    </dsp:sp>
    <dsp:sp modelId="{C5509B56-53D0-4A52-B798-26417A22A192}">
      <dsp:nvSpPr>
        <dsp:cNvPr id="0" name=""/>
        <dsp:cNvSpPr/>
      </dsp:nvSpPr>
      <dsp:spPr>
        <a:xfrm>
          <a:off x="637525" y="1861457"/>
          <a:ext cx="402205" cy="367392"/>
        </a:xfrm>
        <a:custGeom>
          <a:avLst/>
          <a:gdLst/>
          <a:ahLst/>
          <a:cxnLst/>
          <a:rect l="0" t="0" r="0" b="0"/>
          <a:pathLst>
            <a:path>
              <a:moveTo>
                <a:pt x="0" y="367392"/>
              </a:moveTo>
              <a:lnTo>
                <a:pt x="201102" y="367392"/>
              </a:lnTo>
              <a:lnTo>
                <a:pt x="201102" y="0"/>
              </a:lnTo>
              <a:lnTo>
                <a:pt x="40220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hr-HR" sz="500" kern="1200"/>
        </a:p>
      </dsp:txBody>
      <dsp:txXfrm>
        <a:off x="637525" y="1861457"/>
        <a:ext cx="402205" cy="367392"/>
      </dsp:txXfrm>
    </dsp:sp>
    <dsp:sp modelId="{E06A397E-276E-4C55-BFCF-581B26485FA7}">
      <dsp:nvSpPr>
        <dsp:cNvPr id="0" name=""/>
        <dsp:cNvSpPr/>
      </dsp:nvSpPr>
      <dsp:spPr>
        <a:xfrm>
          <a:off x="637525" y="1102950"/>
          <a:ext cx="402205" cy="1125899"/>
        </a:xfrm>
        <a:custGeom>
          <a:avLst/>
          <a:gdLst/>
          <a:ahLst/>
          <a:cxnLst/>
          <a:rect l="0" t="0" r="0" b="0"/>
          <a:pathLst>
            <a:path>
              <a:moveTo>
                <a:pt x="0" y="1125899"/>
              </a:moveTo>
              <a:lnTo>
                <a:pt x="201102" y="1125899"/>
              </a:lnTo>
              <a:lnTo>
                <a:pt x="201102" y="0"/>
              </a:lnTo>
              <a:lnTo>
                <a:pt x="40220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hr-HR" sz="500" kern="1200"/>
        </a:p>
      </dsp:txBody>
      <dsp:txXfrm>
        <a:off x="637525" y="1102950"/>
        <a:ext cx="402205" cy="1125899"/>
      </dsp:txXfrm>
    </dsp:sp>
    <dsp:sp modelId="{0F5243E0-4A52-47FD-AD7D-8E82A13F8D1F}">
      <dsp:nvSpPr>
        <dsp:cNvPr id="0" name=""/>
        <dsp:cNvSpPr/>
      </dsp:nvSpPr>
      <dsp:spPr>
        <a:xfrm>
          <a:off x="637525" y="312856"/>
          <a:ext cx="402205" cy="1915993"/>
        </a:xfrm>
        <a:custGeom>
          <a:avLst/>
          <a:gdLst/>
          <a:ahLst/>
          <a:cxnLst/>
          <a:rect l="0" t="0" r="0" b="0"/>
          <a:pathLst>
            <a:path>
              <a:moveTo>
                <a:pt x="0" y="1915993"/>
              </a:moveTo>
              <a:lnTo>
                <a:pt x="201102" y="1915993"/>
              </a:lnTo>
              <a:lnTo>
                <a:pt x="201102" y="0"/>
              </a:lnTo>
              <a:lnTo>
                <a:pt x="40220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hr-HR" sz="700" kern="1200"/>
        </a:p>
      </dsp:txBody>
      <dsp:txXfrm>
        <a:off x="789684" y="1221909"/>
        <a:ext cx="97887" cy="97887"/>
      </dsp:txXfrm>
    </dsp:sp>
    <dsp:sp modelId="{51841AB2-37E6-4C28-82A0-F29E8C684C82}">
      <dsp:nvSpPr>
        <dsp:cNvPr id="0" name=""/>
        <dsp:cNvSpPr/>
      </dsp:nvSpPr>
      <dsp:spPr>
        <a:xfrm rot="16200000">
          <a:off x="-1894877" y="1922291"/>
          <a:ext cx="4451688"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hr-HR" sz="2800" b="1" kern="1200" dirty="0" smtClean="0"/>
            <a:t>ONE of RESEARCH AREAS</a:t>
          </a:r>
          <a:endParaRPr lang="hr-HR" sz="2800" b="1" kern="1200" dirty="0"/>
        </a:p>
      </dsp:txBody>
      <dsp:txXfrm>
        <a:off x="-1894877" y="1922291"/>
        <a:ext cx="4451688" cy="613117"/>
      </dsp:txXfrm>
    </dsp:sp>
    <dsp:sp modelId="{68A4414A-FED4-4E04-AE68-965D69F67755}">
      <dsp:nvSpPr>
        <dsp:cNvPr id="0" name=""/>
        <dsp:cNvSpPr/>
      </dsp:nvSpPr>
      <dsp:spPr>
        <a:xfrm>
          <a:off x="1039731" y="6297"/>
          <a:ext cx="5387460"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l" defTabSz="755650">
            <a:lnSpc>
              <a:spcPct val="90000"/>
            </a:lnSpc>
            <a:spcBef>
              <a:spcPct val="0"/>
            </a:spcBef>
            <a:spcAft>
              <a:spcPct val="35000"/>
            </a:spcAft>
          </a:pPr>
          <a:r>
            <a:rPr lang="hr-HR" sz="1700" kern="1200" noProof="0" dirty="0" smtClean="0"/>
            <a:t>C</a:t>
          </a:r>
          <a:r>
            <a:rPr lang="en-US" sz="1700" kern="1200" noProof="0" dirty="0" err="1" smtClean="0"/>
            <a:t>atchm</a:t>
          </a:r>
          <a:r>
            <a:rPr lang="hr-HR" sz="1700" kern="1200" noProof="0" dirty="0" smtClean="0"/>
            <a:t>e</a:t>
          </a:r>
          <a:r>
            <a:rPr lang="en-US" sz="1700" kern="1200" noProof="0" dirty="0" err="1" smtClean="0"/>
            <a:t>nt</a:t>
          </a:r>
          <a:r>
            <a:rPr lang="hr-HR" sz="1700" kern="1200" dirty="0" smtClean="0"/>
            <a:t> Črnomerec, </a:t>
          </a:r>
          <a:r>
            <a:rPr lang="hr-HR" sz="1700" kern="1200" dirty="0" err="1" smtClean="0"/>
            <a:t>Landslide</a:t>
          </a:r>
          <a:r>
            <a:rPr lang="hr-HR" sz="1700" kern="1200" dirty="0" smtClean="0"/>
            <a:t> </a:t>
          </a:r>
          <a:r>
            <a:rPr lang="hr-HR" sz="1700" kern="1200" dirty="0" err="1" smtClean="0"/>
            <a:t>Kostanjek</a:t>
          </a:r>
          <a:r>
            <a:rPr lang="hr-HR" sz="1700" kern="1200" dirty="0" smtClean="0"/>
            <a:t>, Zagreb</a:t>
          </a:r>
          <a:endParaRPr lang="hr-HR" sz="1700" kern="1200" dirty="0"/>
        </a:p>
      </dsp:txBody>
      <dsp:txXfrm>
        <a:off x="1039731" y="6297"/>
        <a:ext cx="5387460" cy="613117"/>
      </dsp:txXfrm>
    </dsp:sp>
    <dsp:sp modelId="{2F27C7DF-9A30-48E2-A02F-5E2D398FD6A6}">
      <dsp:nvSpPr>
        <dsp:cNvPr id="0" name=""/>
        <dsp:cNvSpPr/>
      </dsp:nvSpPr>
      <dsp:spPr>
        <a:xfrm>
          <a:off x="1039731" y="796391"/>
          <a:ext cx="5387460"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hr-HR" sz="1800" b="1" kern="1200" noProof="0" dirty="0" smtClean="0"/>
            <a:t>C</a:t>
          </a:r>
          <a:r>
            <a:rPr lang="en-US" sz="1800" b="1" kern="1200" noProof="0" dirty="0" err="1" smtClean="0"/>
            <a:t>atchm</a:t>
          </a:r>
          <a:r>
            <a:rPr lang="hr-HR" sz="1800" b="1" kern="1200" noProof="0" dirty="0" smtClean="0"/>
            <a:t>e</a:t>
          </a:r>
          <a:r>
            <a:rPr lang="en-US" sz="1800" b="1" kern="1200" noProof="0" dirty="0" err="1" smtClean="0"/>
            <a:t>nt</a:t>
          </a:r>
          <a:r>
            <a:rPr lang="hr-HR" sz="1800" b="1" kern="1200" noProof="0" dirty="0" smtClean="0"/>
            <a:t> Rječina, </a:t>
          </a:r>
          <a:r>
            <a:rPr lang="hr-HR" sz="1800" b="1" kern="1200" dirty="0" err="1" smtClean="0"/>
            <a:t>Landslide</a:t>
          </a:r>
          <a:r>
            <a:rPr lang="hr-HR" sz="1800" b="1" kern="1200" dirty="0" smtClean="0"/>
            <a:t> </a:t>
          </a:r>
          <a:r>
            <a:rPr lang="hr-HR" sz="1800" b="1" kern="1200" dirty="0" err="1" smtClean="0"/>
            <a:t>Grohovo</a:t>
          </a:r>
          <a:r>
            <a:rPr lang="hr-HR" sz="1800" b="1" kern="1200" noProof="0" dirty="0" smtClean="0"/>
            <a:t>, </a:t>
          </a:r>
          <a:r>
            <a:rPr lang="hr-HR" sz="1800" b="1" kern="1200" dirty="0" smtClean="0"/>
            <a:t>Rijeka</a:t>
          </a:r>
          <a:endParaRPr lang="hr-HR" sz="1800" b="1" kern="1200" dirty="0"/>
        </a:p>
      </dsp:txBody>
      <dsp:txXfrm>
        <a:off x="1039731" y="796391"/>
        <a:ext cx="5387460" cy="613117"/>
      </dsp:txXfrm>
    </dsp:sp>
    <dsp:sp modelId="{FF0E940B-B60C-4E6A-9714-F9347DB28DF0}">
      <dsp:nvSpPr>
        <dsp:cNvPr id="0" name=""/>
        <dsp:cNvSpPr/>
      </dsp:nvSpPr>
      <dsp:spPr>
        <a:xfrm>
          <a:off x="1039731" y="1554898"/>
          <a:ext cx="5387460"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l" defTabSz="755650">
            <a:lnSpc>
              <a:spcPct val="90000"/>
            </a:lnSpc>
            <a:spcBef>
              <a:spcPct val="0"/>
            </a:spcBef>
            <a:spcAft>
              <a:spcPct val="35000"/>
            </a:spcAft>
          </a:pPr>
          <a:r>
            <a:rPr lang="en-US" sz="1700" kern="1200" noProof="0" dirty="0" smtClean="0"/>
            <a:t>Catchment </a:t>
          </a:r>
          <a:r>
            <a:rPr lang="en-US" sz="1700" kern="1200" noProof="0" dirty="0" err="1" smtClean="0"/>
            <a:t>Dubračina</a:t>
          </a:r>
          <a:r>
            <a:rPr lang="en-US" sz="1700" kern="1200" noProof="0" dirty="0" smtClean="0"/>
            <a:t>, Sub-catchment </a:t>
          </a:r>
          <a:r>
            <a:rPr lang="hr-HR" sz="1700" kern="1200" noProof="0" dirty="0" smtClean="0"/>
            <a:t>Slani Potok</a:t>
          </a:r>
          <a:r>
            <a:rPr lang="en-US" sz="1700" kern="1200" noProof="0" dirty="0" smtClean="0"/>
            <a:t>, </a:t>
          </a:r>
          <a:r>
            <a:rPr lang="en-US" sz="1700" kern="1200" noProof="0" dirty="0" err="1" smtClean="0"/>
            <a:t>Vinodl</a:t>
          </a:r>
          <a:r>
            <a:rPr lang="en-US" sz="1700" kern="1200" noProof="0" dirty="0" smtClean="0"/>
            <a:t> Valley</a:t>
          </a:r>
          <a:endParaRPr lang="en-US" sz="1700" kern="1200" noProof="0" dirty="0"/>
        </a:p>
      </dsp:txBody>
      <dsp:txXfrm>
        <a:off x="1039731" y="1554898"/>
        <a:ext cx="5387460" cy="613117"/>
      </dsp:txXfrm>
    </dsp:sp>
    <dsp:sp modelId="{AC1C7DD0-954A-45DE-B73E-8C9B16C27789}">
      <dsp:nvSpPr>
        <dsp:cNvPr id="0" name=""/>
        <dsp:cNvSpPr/>
      </dsp:nvSpPr>
      <dsp:spPr>
        <a:xfrm>
          <a:off x="1039731" y="2329186"/>
          <a:ext cx="5387460"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l" defTabSz="755650">
            <a:lnSpc>
              <a:spcPct val="90000"/>
            </a:lnSpc>
            <a:spcBef>
              <a:spcPct val="0"/>
            </a:spcBef>
            <a:spcAft>
              <a:spcPct val="35000"/>
            </a:spcAft>
          </a:pPr>
          <a:r>
            <a:rPr lang="hr-HR" sz="1700" kern="1200" dirty="0" err="1" smtClean="0"/>
            <a:t>Catchment</a:t>
          </a:r>
          <a:r>
            <a:rPr lang="hr-HR" sz="1700" kern="1200" dirty="0" smtClean="0"/>
            <a:t> </a:t>
          </a:r>
          <a:r>
            <a:rPr lang="hr-HR" sz="1700" kern="1200" dirty="0" err="1" smtClean="0"/>
            <a:t>Mošćenička</a:t>
          </a:r>
          <a:r>
            <a:rPr lang="hr-HR" sz="1700" kern="1200" dirty="0" smtClean="0"/>
            <a:t> Draga, </a:t>
          </a:r>
          <a:r>
            <a:rPr lang="hr-HR" sz="1700" kern="1200" dirty="0" err="1" smtClean="0"/>
            <a:t>Mošćenička</a:t>
          </a:r>
          <a:r>
            <a:rPr lang="hr-HR" sz="1700" kern="1200" dirty="0" smtClean="0"/>
            <a:t> Draga</a:t>
          </a:r>
          <a:endParaRPr lang="hr-HR" sz="1700" kern="1200" dirty="0"/>
        </a:p>
      </dsp:txBody>
      <dsp:txXfrm>
        <a:off x="1039731" y="2329186"/>
        <a:ext cx="5387460" cy="613117"/>
      </dsp:txXfrm>
    </dsp:sp>
    <dsp:sp modelId="{0F7E42C2-6427-441F-823A-55D4449A6F1A}">
      <dsp:nvSpPr>
        <dsp:cNvPr id="0" name=""/>
        <dsp:cNvSpPr/>
      </dsp:nvSpPr>
      <dsp:spPr>
        <a:xfrm>
          <a:off x="1039731" y="3060041"/>
          <a:ext cx="5387460"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l" defTabSz="755650">
            <a:lnSpc>
              <a:spcPct val="90000"/>
            </a:lnSpc>
            <a:spcBef>
              <a:spcPct val="0"/>
            </a:spcBef>
            <a:spcAft>
              <a:spcPct val="35000"/>
            </a:spcAft>
          </a:pPr>
          <a:r>
            <a:rPr lang="hr-HR" sz="1700" kern="1200" dirty="0" smtClean="0"/>
            <a:t>Rock </a:t>
          </a:r>
          <a:r>
            <a:rPr lang="hr-HR" sz="1700" kern="1200" dirty="0" err="1" smtClean="0"/>
            <a:t>Falls</a:t>
          </a:r>
          <a:r>
            <a:rPr lang="hr-HR" sz="1700" kern="1200" dirty="0" smtClean="0"/>
            <a:t> </a:t>
          </a:r>
          <a:r>
            <a:rPr lang="hr-HR" sz="1700" kern="1200" dirty="0" err="1" smtClean="0"/>
            <a:t>around</a:t>
          </a:r>
          <a:r>
            <a:rPr lang="hr-HR" sz="1700" kern="1200" dirty="0" smtClean="0"/>
            <a:t> </a:t>
          </a:r>
          <a:r>
            <a:rPr lang="hr-HR" sz="1700" kern="1200" dirty="0" err="1" smtClean="0"/>
            <a:t>area</a:t>
          </a:r>
          <a:r>
            <a:rPr lang="hr-HR" sz="1700" kern="1200" dirty="0" smtClean="0"/>
            <a:t> </a:t>
          </a:r>
          <a:r>
            <a:rPr lang="hr-HR" sz="1700" kern="1200" dirty="0" err="1" smtClean="0"/>
            <a:t>of</a:t>
          </a:r>
          <a:r>
            <a:rPr lang="hr-HR" sz="1700" kern="1200" dirty="0" smtClean="0"/>
            <a:t> Omiš </a:t>
          </a:r>
          <a:r>
            <a:rPr lang="hr-HR" sz="1700" kern="1200" dirty="0" err="1" smtClean="0"/>
            <a:t>and</a:t>
          </a:r>
          <a:r>
            <a:rPr lang="hr-HR" sz="1700" kern="1200" dirty="0" smtClean="0"/>
            <a:t> </a:t>
          </a:r>
          <a:r>
            <a:rPr lang="hr-HR" sz="1700" kern="1200" dirty="0" err="1" smtClean="0"/>
            <a:t>Duće</a:t>
          </a:r>
          <a:endParaRPr lang="hr-HR" sz="1700" kern="1200" dirty="0"/>
        </a:p>
      </dsp:txBody>
      <dsp:txXfrm>
        <a:off x="1039731" y="3060041"/>
        <a:ext cx="5387460" cy="613117"/>
      </dsp:txXfrm>
    </dsp:sp>
    <dsp:sp modelId="{32D44602-9469-48B5-A992-70C9C4600005}">
      <dsp:nvSpPr>
        <dsp:cNvPr id="0" name=""/>
        <dsp:cNvSpPr/>
      </dsp:nvSpPr>
      <dsp:spPr>
        <a:xfrm>
          <a:off x="1039731" y="3826439"/>
          <a:ext cx="5387460" cy="613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l" defTabSz="755650">
            <a:lnSpc>
              <a:spcPct val="90000"/>
            </a:lnSpc>
            <a:spcBef>
              <a:spcPct val="0"/>
            </a:spcBef>
            <a:spcAft>
              <a:spcPct val="35000"/>
            </a:spcAft>
          </a:pPr>
          <a:r>
            <a:rPr lang="hr-HR" sz="1700" kern="1200" dirty="0" err="1" smtClean="0"/>
            <a:t>Catchment</a:t>
          </a:r>
          <a:r>
            <a:rPr lang="hr-HR" sz="1700" kern="1200" dirty="0" smtClean="0"/>
            <a:t> </a:t>
          </a:r>
          <a:r>
            <a:rPr lang="hr-HR" sz="1700" kern="1200" dirty="0" err="1" smtClean="0"/>
            <a:t>Sutina</a:t>
          </a:r>
          <a:r>
            <a:rPr lang="hr-HR" sz="1700" kern="1200" dirty="0" smtClean="0"/>
            <a:t> </a:t>
          </a:r>
          <a:r>
            <a:rPr lang="hr-HR" sz="1700" kern="1200" dirty="0" err="1" smtClean="0"/>
            <a:t>Karakašica</a:t>
          </a:r>
          <a:r>
            <a:rPr lang="hr-HR" sz="1700" kern="1200" dirty="0" smtClean="0"/>
            <a:t>, Split</a:t>
          </a:r>
          <a:endParaRPr lang="hr-HR" sz="1700" kern="1200" dirty="0"/>
        </a:p>
      </dsp:txBody>
      <dsp:txXfrm>
        <a:off x="1039731" y="3826439"/>
        <a:ext cx="5387460" cy="61311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49FE8-1A39-4F73-8791-C2D8B64BD269}" type="datetimeFigureOut">
              <a:rPr lang="en-US" smtClean="0"/>
              <a:t>5/10/2019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6BEE-5574-412B-B498-3788E435FB52}" type="slidenum">
              <a:rPr lang="en-US" smtClean="0"/>
              <a:t>‹Nr.›</a:t>
            </a:fld>
            <a:endParaRPr lang="en-US"/>
          </a:p>
        </p:txBody>
      </p:sp>
    </p:spTree>
    <p:extLst>
      <p:ext uri="{BB962C8B-B14F-4D97-AF65-F5344CB8AC3E}">
        <p14:creationId xmlns:p14="http://schemas.microsoft.com/office/powerpoint/2010/main" val="39040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a:t>
            </a:fld>
            <a:endParaRPr lang="en-US" dirty="0"/>
          </a:p>
        </p:txBody>
      </p:sp>
    </p:spTree>
    <p:extLst>
      <p:ext uri="{BB962C8B-B14F-4D97-AF65-F5344CB8AC3E}">
        <p14:creationId xmlns:p14="http://schemas.microsoft.com/office/powerpoint/2010/main" val="114198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10</a:t>
            </a:fld>
            <a:endParaRPr lang="en-US" dirty="0"/>
          </a:p>
        </p:txBody>
      </p:sp>
    </p:spTree>
    <p:extLst>
      <p:ext uri="{BB962C8B-B14F-4D97-AF65-F5344CB8AC3E}">
        <p14:creationId xmlns:p14="http://schemas.microsoft.com/office/powerpoint/2010/main" val="1760424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6423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12</a:t>
            </a:fld>
            <a:endParaRPr lang="en-US"/>
          </a:p>
        </p:txBody>
      </p:sp>
    </p:spTree>
    <p:extLst>
      <p:ext uri="{BB962C8B-B14F-4D97-AF65-F5344CB8AC3E}">
        <p14:creationId xmlns:p14="http://schemas.microsoft.com/office/powerpoint/2010/main" val="966832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13</a:t>
            </a:fld>
            <a:endParaRPr lang="en-US"/>
          </a:p>
        </p:txBody>
      </p:sp>
    </p:spTree>
    <p:extLst>
      <p:ext uri="{BB962C8B-B14F-4D97-AF65-F5344CB8AC3E}">
        <p14:creationId xmlns:p14="http://schemas.microsoft.com/office/powerpoint/2010/main" val="18556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14</a:t>
            </a:fld>
            <a:endParaRPr lang="en-US"/>
          </a:p>
        </p:txBody>
      </p:sp>
    </p:spTree>
    <p:extLst>
      <p:ext uri="{BB962C8B-B14F-4D97-AF65-F5344CB8AC3E}">
        <p14:creationId xmlns:p14="http://schemas.microsoft.com/office/powerpoint/2010/main" val="56491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15</a:t>
            </a:fld>
            <a:endParaRPr lang="en-US"/>
          </a:p>
        </p:txBody>
      </p:sp>
    </p:spTree>
    <p:extLst>
      <p:ext uri="{BB962C8B-B14F-4D97-AF65-F5344CB8AC3E}">
        <p14:creationId xmlns:p14="http://schemas.microsoft.com/office/powerpoint/2010/main" val="316554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16</a:t>
            </a:fld>
            <a:endParaRPr lang="en-US"/>
          </a:p>
        </p:txBody>
      </p:sp>
    </p:spTree>
    <p:extLst>
      <p:ext uri="{BB962C8B-B14F-4D97-AF65-F5344CB8AC3E}">
        <p14:creationId xmlns:p14="http://schemas.microsoft.com/office/powerpoint/2010/main" val="2871256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17</a:t>
            </a:fld>
            <a:endParaRPr lang="en-US"/>
          </a:p>
        </p:txBody>
      </p:sp>
    </p:spTree>
    <p:extLst>
      <p:ext uri="{BB962C8B-B14F-4D97-AF65-F5344CB8AC3E}">
        <p14:creationId xmlns:p14="http://schemas.microsoft.com/office/powerpoint/2010/main" val="316525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18</a:t>
            </a:fld>
            <a:endParaRPr lang="en-US"/>
          </a:p>
        </p:txBody>
      </p:sp>
    </p:spTree>
    <p:extLst>
      <p:ext uri="{BB962C8B-B14F-4D97-AF65-F5344CB8AC3E}">
        <p14:creationId xmlns:p14="http://schemas.microsoft.com/office/powerpoint/2010/main" val="3777154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19</a:t>
            </a:fld>
            <a:endParaRPr lang="en-US"/>
          </a:p>
        </p:txBody>
      </p:sp>
    </p:spTree>
    <p:extLst>
      <p:ext uri="{BB962C8B-B14F-4D97-AF65-F5344CB8AC3E}">
        <p14:creationId xmlns:p14="http://schemas.microsoft.com/office/powerpoint/2010/main" val="362632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a:t>
            </a:fld>
            <a:endParaRPr lang="en-US" dirty="0"/>
          </a:p>
        </p:txBody>
      </p:sp>
    </p:spTree>
    <p:extLst>
      <p:ext uri="{BB962C8B-B14F-4D97-AF65-F5344CB8AC3E}">
        <p14:creationId xmlns:p14="http://schemas.microsoft.com/office/powerpoint/2010/main" val="1895102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20</a:t>
            </a:fld>
            <a:endParaRPr lang="en-US"/>
          </a:p>
        </p:txBody>
      </p:sp>
    </p:spTree>
    <p:extLst>
      <p:ext uri="{BB962C8B-B14F-4D97-AF65-F5344CB8AC3E}">
        <p14:creationId xmlns:p14="http://schemas.microsoft.com/office/powerpoint/2010/main" val="2219525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21</a:t>
            </a:fld>
            <a:endParaRPr lang="en-US"/>
          </a:p>
        </p:txBody>
      </p:sp>
    </p:spTree>
    <p:extLst>
      <p:ext uri="{BB962C8B-B14F-4D97-AF65-F5344CB8AC3E}">
        <p14:creationId xmlns:p14="http://schemas.microsoft.com/office/powerpoint/2010/main" val="61028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22</a:t>
            </a:fld>
            <a:endParaRPr lang="en-US"/>
          </a:p>
        </p:txBody>
      </p:sp>
    </p:spTree>
    <p:extLst>
      <p:ext uri="{BB962C8B-B14F-4D97-AF65-F5344CB8AC3E}">
        <p14:creationId xmlns:p14="http://schemas.microsoft.com/office/powerpoint/2010/main" val="2197672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23</a:t>
            </a:fld>
            <a:endParaRPr lang="en-US" dirty="0"/>
          </a:p>
        </p:txBody>
      </p:sp>
    </p:spTree>
    <p:extLst>
      <p:ext uri="{BB962C8B-B14F-4D97-AF65-F5344CB8AC3E}">
        <p14:creationId xmlns:p14="http://schemas.microsoft.com/office/powerpoint/2010/main" val="1154422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24</a:t>
            </a:fld>
            <a:endParaRPr lang="en-US" dirty="0"/>
          </a:p>
        </p:txBody>
      </p:sp>
    </p:spTree>
    <p:extLst>
      <p:ext uri="{BB962C8B-B14F-4D97-AF65-F5344CB8AC3E}">
        <p14:creationId xmlns:p14="http://schemas.microsoft.com/office/powerpoint/2010/main" val="101989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25</a:t>
            </a:fld>
            <a:endParaRPr lang="en-US" dirty="0"/>
          </a:p>
        </p:txBody>
      </p:sp>
    </p:spTree>
    <p:extLst>
      <p:ext uri="{BB962C8B-B14F-4D97-AF65-F5344CB8AC3E}">
        <p14:creationId xmlns:p14="http://schemas.microsoft.com/office/powerpoint/2010/main" val="4151101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26</a:t>
            </a:fld>
            <a:endParaRPr lang="en-US"/>
          </a:p>
        </p:txBody>
      </p:sp>
    </p:spTree>
    <p:extLst>
      <p:ext uri="{BB962C8B-B14F-4D97-AF65-F5344CB8AC3E}">
        <p14:creationId xmlns:p14="http://schemas.microsoft.com/office/powerpoint/2010/main" val="1138752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27</a:t>
            </a:fld>
            <a:endParaRPr lang="en-US"/>
          </a:p>
        </p:txBody>
      </p:sp>
    </p:spTree>
    <p:extLst>
      <p:ext uri="{BB962C8B-B14F-4D97-AF65-F5344CB8AC3E}">
        <p14:creationId xmlns:p14="http://schemas.microsoft.com/office/powerpoint/2010/main" val="333093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28</a:t>
            </a:fld>
            <a:endParaRPr lang="en-US"/>
          </a:p>
        </p:txBody>
      </p:sp>
    </p:spTree>
    <p:extLst>
      <p:ext uri="{BB962C8B-B14F-4D97-AF65-F5344CB8AC3E}">
        <p14:creationId xmlns:p14="http://schemas.microsoft.com/office/powerpoint/2010/main" val="2122640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29</a:t>
            </a:fld>
            <a:endParaRPr lang="en-US"/>
          </a:p>
        </p:txBody>
      </p:sp>
    </p:spTree>
    <p:extLst>
      <p:ext uri="{BB962C8B-B14F-4D97-AF65-F5344CB8AC3E}">
        <p14:creationId xmlns:p14="http://schemas.microsoft.com/office/powerpoint/2010/main" val="360193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a:t>
            </a:fld>
            <a:endParaRPr lang="en-US" dirty="0"/>
          </a:p>
        </p:txBody>
      </p:sp>
    </p:spTree>
    <p:extLst>
      <p:ext uri="{BB962C8B-B14F-4D97-AF65-F5344CB8AC3E}">
        <p14:creationId xmlns:p14="http://schemas.microsoft.com/office/powerpoint/2010/main" val="2825560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30</a:t>
            </a:fld>
            <a:endParaRPr lang="en-US"/>
          </a:p>
        </p:txBody>
      </p:sp>
    </p:spTree>
    <p:extLst>
      <p:ext uri="{BB962C8B-B14F-4D97-AF65-F5344CB8AC3E}">
        <p14:creationId xmlns:p14="http://schemas.microsoft.com/office/powerpoint/2010/main" val="707092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31</a:t>
            </a:fld>
            <a:endParaRPr lang="en-US"/>
          </a:p>
        </p:txBody>
      </p:sp>
    </p:spTree>
    <p:extLst>
      <p:ext uri="{BB962C8B-B14F-4D97-AF65-F5344CB8AC3E}">
        <p14:creationId xmlns:p14="http://schemas.microsoft.com/office/powerpoint/2010/main" val="420606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a:t>
            </a:fld>
            <a:endParaRPr lang="en-US" dirty="0"/>
          </a:p>
        </p:txBody>
      </p:sp>
    </p:spTree>
    <p:extLst>
      <p:ext uri="{BB962C8B-B14F-4D97-AF65-F5344CB8AC3E}">
        <p14:creationId xmlns:p14="http://schemas.microsoft.com/office/powerpoint/2010/main" val="291252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5</a:t>
            </a:fld>
            <a:endParaRPr lang="en-US" dirty="0"/>
          </a:p>
        </p:txBody>
      </p:sp>
    </p:spTree>
    <p:extLst>
      <p:ext uri="{BB962C8B-B14F-4D97-AF65-F5344CB8AC3E}">
        <p14:creationId xmlns:p14="http://schemas.microsoft.com/office/powerpoint/2010/main" val="3463566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6</a:t>
            </a:fld>
            <a:endParaRPr lang="en-US" dirty="0"/>
          </a:p>
        </p:txBody>
      </p:sp>
    </p:spTree>
    <p:extLst>
      <p:ext uri="{BB962C8B-B14F-4D97-AF65-F5344CB8AC3E}">
        <p14:creationId xmlns:p14="http://schemas.microsoft.com/office/powerpoint/2010/main" val="1841237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7</a:t>
            </a:fld>
            <a:endParaRPr lang="en-US" dirty="0"/>
          </a:p>
        </p:txBody>
      </p:sp>
    </p:spTree>
    <p:extLst>
      <p:ext uri="{BB962C8B-B14F-4D97-AF65-F5344CB8AC3E}">
        <p14:creationId xmlns:p14="http://schemas.microsoft.com/office/powerpoint/2010/main" val="355636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8</a:t>
            </a:fld>
            <a:endParaRPr lang="en-US" dirty="0"/>
          </a:p>
        </p:txBody>
      </p:sp>
    </p:spTree>
    <p:extLst>
      <p:ext uri="{BB962C8B-B14F-4D97-AF65-F5344CB8AC3E}">
        <p14:creationId xmlns:p14="http://schemas.microsoft.com/office/powerpoint/2010/main" val="4246030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9</a:t>
            </a:fld>
            <a:endParaRPr lang="en-US" dirty="0"/>
          </a:p>
        </p:txBody>
      </p:sp>
    </p:spTree>
    <p:extLst>
      <p:ext uri="{BB962C8B-B14F-4D97-AF65-F5344CB8AC3E}">
        <p14:creationId xmlns:p14="http://schemas.microsoft.com/office/powerpoint/2010/main" val="1139288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tiff"/><Relationship Id="rId4" Type="http://schemas.openxmlformats.org/officeDocument/2006/relationships/image" Target="../media/image3.tiff"/></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tiff"/><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tiff"/><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tiff"/><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tiff"/><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4.tiff"/><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4.tiff"/><Relationship Id="rId4"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tiff"/><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30.png"/><Relationship Id="rId3" Type="http://schemas.openxmlformats.org/officeDocument/2006/relationships/image" Target="../media/image2.tiff"/><Relationship Id="rId7" Type="http://schemas.openxmlformats.org/officeDocument/2006/relationships/diagramLayout" Target="../diagrams/layout1.xml"/><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28.jpeg"/><Relationship Id="rId5" Type="http://schemas.openxmlformats.org/officeDocument/2006/relationships/image" Target="../media/image4.tiff"/><Relationship Id="rId15" Type="http://schemas.openxmlformats.org/officeDocument/2006/relationships/image" Target="../media/image32.png"/><Relationship Id="rId10" Type="http://schemas.microsoft.com/office/2007/relationships/diagramDrawing" Target="../diagrams/drawing1.xml"/><Relationship Id="rId4" Type="http://schemas.openxmlformats.org/officeDocument/2006/relationships/image" Target="../media/image3.tiff"/><Relationship Id="rId9" Type="http://schemas.openxmlformats.org/officeDocument/2006/relationships/diagramColors" Target="../diagrams/colors1.xm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tiff"/><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tiff"/><Relationship Id="rId4" Type="http://schemas.openxmlformats.org/officeDocument/2006/relationships/image" Target="../media/image3.tiff"/></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tiff"/><Relationship Id="rId4" Type="http://schemas.openxmlformats.org/officeDocument/2006/relationships/image" Target="../media/image3.tiff"/></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tiff"/><Relationship Id="rId4" Type="http://schemas.openxmlformats.org/officeDocument/2006/relationships/image" Target="../media/image3.tiff"/></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tiff"/><Relationship Id="rId4" Type="http://schemas.openxmlformats.org/officeDocument/2006/relationships/image" Target="../media/image3.tiff"/></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tiff"/><Relationship Id="rId4" Type="http://schemas.openxmlformats.org/officeDocument/2006/relationships/image" Target="../media/image3.tiff"/></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tiff"/><Relationship Id="rId4" Type="http://schemas.openxmlformats.org/officeDocument/2006/relationships/image" Target="../media/image3.tiff"/></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tiff"/><Relationship Id="rId4" Type="http://schemas.openxmlformats.org/officeDocument/2006/relationships/image" Target="../media/image3.tiff"/></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tiff"/><Relationship Id="rId4" Type="http://schemas.openxmlformats.org/officeDocument/2006/relationships/image" Target="../media/image3.tif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tiff"/><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tiff"/><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tiff"/><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smtClean="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endParaRPr lang="en-US" sz="1100" dirty="0" smtClean="0"/>
          </a:p>
        </p:txBody>
      </p:sp>
      <p:sp>
        <p:nvSpPr>
          <p:cNvPr id="7" name="Subtitle 2"/>
          <p:cNvSpPr>
            <a:spLocks noGrp="1"/>
          </p:cNvSpPr>
          <p:nvPr>
            <p:ph type="subTitle" idx="1"/>
          </p:nvPr>
        </p:nvSpPr>
        <p:spPr>
          <a:xfrm>
            <a:off x="1237129" y="1709738"/>
            <a:ext cx="6400800" cy="1143000"/>
          </a:xfrm>
        </p:spPr>
        <p:txBody>
          <a:bodyPr/>
          <a:lstStyle/>
          <a:p>
            <a:r>
              <a:rPr lang="sr-Latn-BA"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Promoting public-private partnership and collaboration with HEIs</a:t>
            </a:r>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788729"/>
            <a:ext cx="7772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800" dirty="0" smtClean="0">
                <a:solidFill>
                  <a:schemeClr val="accent1">
                    <a:lumMod val="75000"/>
                  </a:schemeClr>
                </a:solidFill>
                <a:latin typeface="Calibri Light" pitchFamily="34" charset="0"/>
                <a:cs typeface="Calibri Light" pitchFamily="34" charset="0"/>
              </a:rPr>
              <a:t>Barbara Karleuša, Nevena Dragičević</a:t>
            </a:r>
          </a:p>
          <a:p>
            <a:r>
              <a:rPr lang="sr-Latn-BA" sz="1800" dirty="0" smtClean="0">
                <a:solidFill>
                  <a:schemeClr val="accent1">
                    <a:lumMod val="75000"/>
                  </a:schemeClr>
                </a:solidFill>
                <a:latin typeface="Calibri Light" pitchFamily="34" charset="0"/>
                <a:cs typeface="Calibri Light" pitchFamily="34" charset="0"/>
              </a:rPr>
              <a:t>University of Rijeka, Faculty of Civil Engineering</a:t>
            </a:r>
            <a:endParaRPr lang="bs-Latn-BA"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800" dirty="0" smtClean="0">
                <a:solidFill>
                  <a:schemeClr val="accent1">
                    <a:lumMod val="75000"/>
                  </a:schemeClr>
                </a:solidFill>
                <a:latin typeface="Calibri Light" pitchFamily="34" charset="0"/>
                <a:cs typeface="Calibri Light" pitchFamily="34" charset="0"/>
              </a:rPr>
              <a:t>Workshop on innovative practices in the EU water sector: </a:t>
            </a:r>
          </a:p>
          <a:p>
            <a:r>
              <a:rPr lang="sr-Latn-BA" sz="1800" dirty="0" smtClean="0">
                <a:solidFill>
                  <a:schemeClr val="accent1">
                    <a:lumMod val="75000"/>
                  </a:schemeClr>
                </a:solidFill>
                <a:latin typeface="Calibri Light" pitchFamily="34" charset="0"/>
                <a:cs typeface="Calibri Light" pitchFamily="34" charset="0"/>
              </a:rPr>
              <a:t>barriers and opportunities, Vienna, 10/05/2019</a:t>
            </a:r>
            <a:endParaRPr lang="bs-Latn-BA" sz="1800" dirty="0">
              <a:solidFill>
                <a:schemeClr val="accent1">
                  <a:lumMod val="75000"/>
                </a:schemeClr>
              </a:solidFill>
              <a:latin typeface="Calibri Light" pitchFamily="34" charset="0"/>
              <a:cs typeface="Calibr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4001" y="-42990"/>
            <a:ext cx="8229600" cy="1143000"/>
          </a:xfrm>
        </p:spPr>
        <p:txBody>
          <a:bodyPr>
            <a:normAutofit/>
          </a:bodyPr>
          <a:lstStyle/>
          <a:p>
            <a:r>
              <a:rPr lang="hr-HR" sz="3200" dirty="0" smtClean="0"/>
              <a:t>DRINKADRIA – WP6</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3" name="Picture 2"/>
          <p:cNvPicPr>
            <a:picLocks noChangeAspect="1"/>
          </p:cNvPicPr>
          <p:nvPr/>
        </p:nvPicPr>
        <p:blipFill>
          <a:blip r:embed="rId6"/>
          <a:stretch>
            <a:fillRect/>
          </a:stretch>
        </p:blipFill>
        <p:spPr>
          <a:xfrm>
            <a:off x="304800" y="863025"/>
            <a:ext cx="5318502" cy="5410200"/>
          </a:xfrm>
          <a:prstGeom prst="rect">
            <a:avLst/>
          </a:prstGeom>
        </p:spPr>
      </p:pic>
      <p:pic>
        <p:nvPicPr>
          <p:cNvPr id="5" name="Picture 4"/>
          <p:cNvPicPr>
            <a:picLocks noChangeAspect="1"/>
          </p:cNvPicPr>
          <p:nvPr/>
        </p:nvPicPr>
        <p:blipFill>
          <a:blip r:embed="rId7"/>
          <a:stretch>
            <a:fillRect/>
          </a:stretch>
        </p:blipFill>
        <p:spPr>
          <a:xfrm>
            <a:off x="5878520" y="1757719"/>
            <a:ext cx="3056315" cy="4515506"/>
          </a:xfrm>
          <a:prstGeom prst="rect">
            <a:avLst/>
          </a:prstGeom>
        </p:spPr>
      </p:pic>
    </p:spTree>
    <p:extLst>
      <p:ext uri="{BB962C8B-B14F-4D97-AF65-F5344CB8AC3E}">
        <p14:creationId xmlns:p14="http://schemas.microsoft.com/office/powerpoint/2010/main" val="284202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prstClr val="white"/>
                </a:solidFill>
              </a:rPr>
              <a:t>Strengthening of master curricula in water resources  </a:t>
            </a:r>
            <a:r>
              <a:rPr lang="en-US" sz="1600" dirty="0" smtClean="0">
                <a:solidFill>
                  <a:prstClr val="white"/>
                </a:solidFill>
              </a:rPr>
              <a:t>management </a:t>
            </a:r>
          </a:p>
          <a:p>
            <a:r>
              <a:rPr lang="en-US" sz="1600" dirty="0" smtClean="0">
                <a:solidFill>
                  <a:prstClr val="white"/>
                </a:solidFill>
              </a:rPr>
              <a:t>for </a:t>
            </a:r>
            <a:r>
              <a:rPr lang="en-US" sz="1600" dirty="0">
                <a:solidFill>
                  <a:prstClr val="white"/>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solidFill>
                  <a:prstClr val="black"/>
                </a:solidFill>
              </a:rPr>
              <a:t> </a:t>
            </a:r>
            <a:r>
              <a:rPr lang="en-US" sz="1600" dirty="0">
                <a:solidFill>
                  <a:prstClr val="white"/>
                </a:solidFill>
              </a:rPr>
              <a:t>www.swarm.ni.ac.rs</a:t>
            </a:r>
          </a:p>
        </p:txBody>
      </p:sp>
      <p:pic>
        <p:nvPicPr>
          <p:cNvPr id="5" name="Picture 4"/>
          <p:cNvPicPr>
            <a:picLocks noChangeAspect="1"/>
          </p:cNvPicPr>
          <p:nvPr/>
        </p:nvPicPr>
        <p:blipFill>
          <a:blip r:embed="rId6"/>
          <a:stretch>
            <a:fillRect/>
          </a:stretch>
        </p:blipFill>
        <p:spPr>
          <a:xfrm>
            <a:off x="6610202" y="830555"/>
            <a:ext cx="2567748" cy="112381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678" y="1078786"/>
            <a:ext cx="2839905" cy="3956054"/>
          </a:xfrm>
          <a:prstGeom prst="rect">
            <a:avLst/>
          </a:prstGeom>
        </p:spPr>
      </p:pic>
      <p:sp>
        <p:nvSpPr>
          <p:cNvPr id="16" name="Rectangle 15"/>
          <p:cNvSpPr/>
          <p:nvPr/>
        </p:nvSpPr>
        <p:spPr>
          <a:xfrm>
            <a:off x="3419418" y="1973574"/>
            <a:ext cx="5178401" cy="1477328"/>
          </a:xfrm>
          <a:prstGeom prst="rect">
            <a:avLst/>
          </a:prstGeom>
        </p:spPr>
        <p:txBody>
          <a:bodyPr wrap="square">
            <a:spAutoFit/>
          </a:bodyPr>
          <a:lstStyle/>
          <a:p>
            <a:r>
              <a:rPr lang="hr-HR" b="1" dirty="0">
                <a:solidFill>
                  <a:srgbClr val="4F81BD">
                    <a:lumMod val="75000"/>
                  </a:srgbClr>
                </a:solidFill>
              </a:rPr>
              <a:t>INTEGRATED HEAVY RAIN RISK </a:t>
            </a:r>
            <a:r>
              <a:rPr lang="hr-HR" b="1" dirty="0" smtClean="0">
                <a:solidFill>
                  <a:srgbClr val="4F81BD">
                    <a:lumMod val="75000"/>
                  </a:srgbClr>
                </a:solidFill>
              </a:rPr>
              <a:t>MANAGEMENT</a:t>
            </a:r>
          </a:p>
          <a:p>
            <a:endParaRPr lang="hr-HR" b="1" dirty="0">
              <a:solidFill>
                <a:srgbClr val="4F81BD">
                  <a:lumMod val="75000"/>
                </a:srgbClr>
              </a:solidFill>
            </a:endParaRPr>
          </a:p>
          <a:p>
            <a:r>
              <a:rPr lang="hr-HR" b="1" dirty="0" err="1" smtClean="0">
                <a:solidFill>
                  <a:srgbClr val="4F81BD">
                    <a:lumMod val="75000"/>
                  </a:srgbClr>
                </a:solidFill>
              </a:rPr>
              <a:t>Collaboration</a:t>
            </a:r>
            <a:r>
              <a:rPr lang="hr-HR" b="1" dirty="0" smtClean="0">
                <a:solidFill>
                  <a:srgbClr val="4F81BD">
                    <a:lumMod val="75000"/>
                  </a:srgbClr>
                </a:solidFill>
              </a:rPr>
              <a:t> </a:t>
            </a:r>
            <a:r>
              <a:rPr lang="hr-HR" b="1" dirty="0" err="1" smtClean="0">
                <a:solidFill>
                  <a:srgbClr val="4F81BD">
                    <a:lumMod val="75000"/>
                  </a:srgbClr>
                </a:solidFill>
              </a:rPr>
              <a:t>with</a:t>
            </a:r>
            <a:r>
              <a:rPr lang="hr-HR" b="1" dirty="0" smtClean="0">
                <a:solidFill>
                  <a:srgbClr val="4F81BD">
                    <a:lumMod val="75000"/>
                  </a:srgbClr>
                </a:solidFill>
              </a:rPr>
              <a:t> Croatian Waters – UNIRIFCE </a:t>
            </a:r>
            <a:r>
              <a:rPr lang="hr-HR" b="1" dirty="0" err="1" smtClean="0">
                <a:solidFill>
                  <a:srgbClr val="4F81BD">
                    <a:lumMod val="75000"/>
                  </a:srgbClr>
                </a:solidFill>
              </a:rPr>
              <a:t>and</a:t>
            </a:r>
            <a:r>
              <a:rPr lang="hr-HR" b="1" dirty="0" smtClean="0">
                <a:solidFill>
                  <a:srgbClr val="4F81BD">
                    <a:lumMod val="75000"/>
                  </a:srgbClr>
                </a:solidFill>
              </a:rPr>
              <a:t> Croatian </a:t>
            </a:r>
            <a:r>
              <a:rPr lang="hr-HR" b="1" dirty="0" err="1" smtClean="0">
                <a:solidFill>
                  <a:srgbClr val="4F81BD">
                    <a:lumMod val="75000"/>
                  </a:srgbClr>
                </a:solidFill>
              </a:rPr>
              <a:t>Meteorological</a:t>
            </a:r>
            <a:r>
              <a:rPr lang="hr-HR" b="1" dirty="0" smtClean="0">
                <a:solidFill>
                  <a:srgbClr val="4F81BD">
                    <a:lumMod val="75000"/>
                  </a:srgbClr>
                </a:solidFill>
              </a:rPr>
              <a:t> </a:t>
            </a:r>
            <a:r>
              <a:rPr lang="hr-HR" b="1" dirty="0" err="1" smtClean="0">
                <a:solidFill>
                  <a:srgbClr val="4F81BD">
                    <a:lumMod val="75000"/>
                  </a:srgbClr>
                </a:solidFill>
              </a:rPr>
              <a:t>and</a:t>
            </a:r>
            <a:r>
              <a:rPr lang="hr-HR" b="1" dirty="0" smtClean="0">
                <a:solidFill>
                  <a:srgbClr val="4F81BD">
                    <a:lumMod val="75000"/>
                  </a:srgbClr>
                </a:solidFill>
              </a:rPr>
              <a:t> </a:t>
            </a:r>
            <a:r>
              <a:rPr lang="hr-HR" b="1" dirty="0" err="1" smtClean="0">
                <a:solidFill>
                  <a:srgbClr val="4F81BD">
                    <a:lumMod val="75000"/>
                  </a:srgbClr>
                </a:solidFill>
              </a:rPr>
              <a:t>Hydrological</a:t>
            </a:r>
            <a:r>
              <a:rPr lang="hr-HR" b="1" dirty="0" smtClean="0">
                <a:solidFill>
                  <a:srgbClr val="4F81BD">
                    <a:lumMod val="75000"/>
                  </a:srgbClr>
                </a:solidFill>
              </a:rPr>
              <a:t> Service as </a:t>
            </a:r>
            <a:r>
              <a:rPr lang="hr-HR" b="1" dirty="0" err="1" smtClean="0">
                <a:solidFill>
                  <a:srgbClr val="4F81BD">
                    <a:lumMod val="75000"/>
                  </a:srgbClr>
                </a:solidFill>
              </a:rPr>
              <a:t>experts</a:t>
            </a:r>
            <a:endParaRPr lang="hr-HR" b="1" dirty="0">
              <a:solidFill>
                <a:srgbClr val="4F81BD">
                  <a:lumMod val="75000"/>
                </a:srgbClr>
              </a:solidFill>
            </a:endParaRPr>
          </a:p>
        </p:txBody>
      </p:sp>
      <p:pic>
        <p:nvPicPr>
          <p:cNvPr id="2" name="Picture 1"/>
          <p:cNvPicPr>
            <a:picLocks noChangeAspect="1"/>
          </p:cNvPicPr>
          <p:nvPr/>
        </p:nvPicPr>
        <p:blipFill>
          <a:blip r:embed="rId8"/>
          <a:stretch>
            <a:fillRect/>
          </a:stretch>
        </p:blipFill>
        <p:spPr>
          <a:xfrm>
            <a:off x="2930440" y="3505200"/>
            <a:ext cx="6132214" cy="2659428"/>
          </a:xfrm>
          <a:prstGeom prst="rect">
            <a:avLst/>
          </a:prstGeom>
        </p:spPr>
      </p:pic>
      <p:sp>
        <p:nvSpPr>
          <p:cNvPr id="3" name="Rectangle 2"/>
          <p:cNvSpPr/>
          <p:nvPr/>
        </p:nvSpPr>
        <p:spPr>
          <a:xfrm>
            <a:off x="152400" y="5224700"/>
            <a:ext cx="2668367" cy="923330"/>
          </a:xfrm>
          <a:prstGeom prst="rect">
            <a:avLst/>
          </a:prstGeom>
        </p:spPr>
        <p:txBody>
          <a:bodyPr wrap="square">
            <a:spAutoFit/>
          </a:bodyPr>
          <a:lstStyle/>
          <a:p>
            <a:r>
              <a:rPr lang="hr-HR" dirty="0"/>
              <a:t>https://www.interreg-central.eu/Content.Node/RAINMAN.html</a:t>
            </a:r>
          </a:p>
        </p:txBody>
      </p:sp>
      <p:sp>
        <p:nvSpPr>
          <p:cNvPr id="14" name="Title 1"/>
          <p:cNvSpPr>
            <a:spLocks noGrp="1"/>
          </p:cNvSpPr>
          <p:nvPr>
            <p:ph type="title"/>
          </p:nvPr>
        </p:nvSpPr>
        <p:spPr>
          <a:xfrm>
            <a:off x="990600" y="-160860"/>
            <a:ext cx="7848601" cy="1239646"/>
          </a:xfrm>
        </p:spPr>
        <p:txBody>
          <a:bodyPr>
            <a:normAutofit/>
          </a:bodyPr>
          <a:lstStyle/>
          <a:p>
            <a:r>
              <a:rPr lang="hr-HR" sz="3600" dirty="0"/>
              <a:t>2</a:t>
            </a:r>
            <a:r>
              <a:rPr lang="hr-HR" sz="3600" dirty="0" smtClean="0"/>
              <a:t>.1.2. RAINMAN</a:t>
            </a:r>
            <a:endParaRPr lang="en-US" sz="3600" dirty="0"/>
          </a:p>
        </p:txBody>
      </p:sp>
    </p:spTree>
    <p:extLst>
      <p:ext uri="{BB962C8B-B14F-4D97-AF65-F5344CB8AC3E}">
        <p14:creationId xmlns:p14="http://schemas.microsoft.com/office/powerpoint/2010/main" val="1738846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5" name="Picture 4"/>
          <p:cNvPicPr>
            <a:picLocks noChangeAspect="1"/>
          </p:cNvPicPr>
          <p:nvPr/>
        </p:nvPicPr>
        <p:blipFill>
          <a:blip r:embed="rId6"/>
          <a:stretch>
            <a:fillRect/>
          </a:stretch>
        </p:blipFill>
        <p:spPr>
          <a:xfrm>
            <a:off x="3307051" y="127844"/>
            <a:ext cx="3590925" cy="1571625"/>
          </a:xfrm>
          <a:prstGeom prst="rect">
            <a:avLst/>
          </a:prstGeom>
        </p:spPr>
      </p:pic>
      <p:pic>
        <p:nvPicPr>
          <p:cNvPr id="17" name="Picture 16"/>
          <p:cNvPicPr>
            <a:picLocks noChangeAspect="1"/>
          </p:cNvPicPr>
          <p:nvPr/>
        </p:nvPicPr>
        <p:blipFill>
          <a:blip r:embed="rId7"/>
          <a:stretch>
            <a:fillRect/>
          </a:stretch>
        </p:blipFill>
        <p:spPr>
          <a:xfrm>
            <a:off x="507750" y="2057400"/>
            <a:ext cx="7948942" cy="3673460"/>
          </a:xfrm>
          <a:prstGeom prst="rect">
            <a:avLst/>
          </a:prstGeom>
        </p:spPr>
      </p:pic>
    </p:spTree>
    <p:extLst>
      <p:ext uri="{BB962C8B-B14F-4D97-AF65-F5344CB8AC3E}">
        <p14:creationId xmlns:p14="http://schemas.microsoft.com/office/powerpoint/2010/main" val="2251797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Title 1"/>
          <p:cNvSpPr txBox="1">
            <a:spLocks/>
          </p:cNvSpPr>
          <p:nvPr/>
        </p:nvSpPr>
        <p:spPr>
          <a:xfrm>
            <a:off x="304800" y="780070"/>
            <a:ext cx="8229600" cy="11430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dirty="0"/>
              <a:t>2</a:t>
            </a:r>
            <a:r>
              <a:rPr lang="hr-HR" dirty="0" smtClean="0"/>
              <a:t>.2. </a:t>
            </a:r>
            <a:r>
              <a:rPr lang="hr-HR" dirty="0" err="1" smtClean="0"/>
              <a:t>Bilateral</a:t>
            </a:r>
            <a:r>
              <a:rPr lang="hr-HR" dirty="0" smtClean="0"/>
              <a:t> Croatian </a:t>
            </a:r>
            <a:r>
              <a:rPr lang="hr-HR" dirty="0"/>
              <a:t>– </a:t>
            </a:r>
            <a:r>
              <a:rPr lang="en-US" dirty="0"/>
              <a:t>Japanese</a:t>
            </a:r>
            <a:r>
              <a:rPr lang="hr-HR" dirty="0"/>
              <a:t> Project on:</a:t>
            </a:r>
            <a:r>
              <a:rPr lang="hr-HR" b="1" i="1" dirty="0">
                <a:solidFill>
                  <a:schemeClr val="tx1">
                    <a:lumMod val="75000"/>
                    <a:lumOff val="25000"/>
                  </a:schemeClr>
                </a:solidFill>
              </a:rPr>
              <a:t/>
            </a:r>
            <a:br>
              <a:rPr lang="hr-HR" b="1" i="1" dirty="0">
                <a:solidFill>
                  <a:schemeClr val="tx1">
                    <a:lumMod val="75000"/>
                    <a:lumOff val="25000"/>
                  </a:schemeClr>
                </a:solidFill>
              </a:rPr>
            </a:br>
            <a:endParaRPr lang="en-US" dirty="0"/>
          </a:p>
        </p:txBody>
      </p:sp>
      <p:sp>
        <p:nvSpPr>
          <p:cNvPr id="12" name="Title 1"/>
          <p:cNvSpPr txBox="1">
            <a:spLocks/>
          </p:cNvSpPr>
          <p:nvPr/>
        </p:nvSpPr>
        <p:spPr>
          <a:xfrm>
            <a:off x="453687" y="1412803"/>
            <a:ext cx="8386880" cy="17496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300" b="1" i="1" dirty="0" smtClean="0">
                <a:solidFill>
                  <a:schemeClr val="accent1">
                    <a:lumMod val="75000"/>
                  </a:schemeClr>
                </a:solidFill>
              </a:rPr>
              <a:t>Risk Identification and Land – Use Planning</a:t>
            </a:r>
            <a:r>
              <a:rPr lang="hr-HR" sz="3300" b="1" i="1" dirty="0" smtClean="0">
                <a:solidFill>
                  <a:schemeClr val="accent1">
                    <a:lumMod val="75000"/>
                  </a:schemeClr>
                </a:solidFill>
              </a:rPr>
              <a:t/>
            </a:r>
            <a:br>
              <a:rPr lang="hr-HR" sz="3300" b="1" i="1" dirty="0" smtClean="0">
                <a:solidFill>
                  <a:schemeClr val="accent1">
                    <a:lumMod val="75000"/>
                  </a:schemeClr>
                </a:solidFill>
              </a:rPr>
            </a:br>
            <a:r>
              <a:rPr lang="en-AU" sz="3300" b="1" i="1" dirty="0" smtClean="0">
                <a:solidFill>
                  <a:schemeClr val="accent1">
                    <a:lumMod val="75000"/>
                  </a:schemeClr>
                </a:solidFill>
              </a:rPr>
              <a:t> for Disaster Mitigation of Landslides and Floods in Croatia</a:t>
            </a:r>
            <a:endParaRPr lang="hr-HR" sz="3300" b="1" dirty="0">
              <a:solidFill>
                <a:schemeClr val="accent1">
                  <a:lumMod val="75000"/>
                </a:schemeClr>
              </a:solidFill>
            </a:endParaRPr>
          </a:p>
        </p:txBody>
      </p:sp>
      <p:pic>
        <p:nvPicPr>
          <p:cNvPr id="13" name="Picture 2" descr="C:\Users\nevenka.ozanic\Documents\SLIKE 0210\P91101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8396" y="4346704"/>
            <a:ext cx="2474213" cy="1855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a:stretch>
            <a:fillRect/>
          </a:stretch>
        </p:blipFill>
        <p:spPr>
          <a:xfrm>
            <a:off x="4419600" y="3373022"/>
            <a:ext cx="4360659" cy="2479004"/>
          </a:xfrm>
          <a:prstGeom prst="rect">
            <a:avLst/>
          </a:prstGeom>
        </p:spPr>
      </p:pic>
      <p:pic>
        <p:nvPicPr>
          <p:cNvPr id="15" name="Picture 14"/>
          <p:cNvPicPr>
            <a:picLocks noChangeAspect="1"/>
          </p:cNvPicPr>
          <p:nvPr/>
        </p:nvPicPr>
        <p:blipFill>
          <a:blip r:embed="rId8"/>
          <a:stretch>
            <a:fillRect/>
          </a:stretch>
        </p:blipFill>
        <p:spPr>
          <a:xfrm>
            <a:off x="211341" y="2740411"/>
            <a:ext cx="2723995" cy="2004291"/>
          </a:xfrm>
          <a:prstGeom prst="rect">
            <a:avLst/>
          </a:prstGeom>
        </p:spPr>
      </p:pic>
    </p:spTree>
    <p:extLst>
      <p:ext uri="{BB962C8B-B14F-4D97-AF65-F5344CB8AC3E}">
        <p14:creationId xmlns:p14="http://schemas.microsoft.com/office/powerpoint/2010/main" val="1410107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TextBox 14"/>
          <p:cNvSpPr txBox="1"/>
          <p:nvPr/>
        </p:nvSpPr>
        <p:spPr>
          <a:xfrm>
            <a:off x="1230179" y="892320"/>
            <a:ext cx="7762164" cy="5570756"/>
          </a:xfrm>
          <a:prstGeom prst="rect">
            <a:avLst/>
          </a:prstGeom>
          <a:noFill/>
        </p:spPr>
        <p:txBody>
          <a:bodyPr wrap="square" rtlCol="0">
            <a:spAutoFit/>
          </a:bodyPr>
          <a:lstStyle/>
          <a:p>
            <a:r>
              <a:rPr lang="en-US" sz="2000" b="1" i="1" u="sng" dirty="0" smtClean="0">
                <a:solidFill>
                  <a:schemeClr val="accent1"/>
                </a:solidFill>
              </a:rPr>
              <a:t>Included institutions in Croatia:</a:t>
            </a:r>
          </a:p>
          <a:p>
            <a:pPr marL="285750" indent="-285750">
              <a:buFont typeface="Arial" panose="020B0604020202020204" pitchFamily="34" charset="0"/>
              <a:buChar char="•"/>
            </a:pPr>
            <a:r>
              <a:rPr lang="hr-HR" sz="2000" b="1" dirty="0" smtClean="0"/>
              <a:t>University </a:t>
            </a:r>
            <a:r>
              <a:rPr lang="hr-HR" sz="2000" b="1" dirty="0" err="1" smtClean="0"/>
              <a:t>of</a:t>
            </a:r>
            <a:r>
              <a:rPr lang="hr-HR" sz="2000" b="1" dirty="0" smtClean="0"/>
              <a:t> Rijeka – </a:t>
            </a:r>
            <a:r>
              <a:rPr lang="hr-HR" sz="2000" b="1" dirty="0" err="1" smtClean="0"/>
              <a:t>Faculty</a:t>
            </a:r>
            <a:r>
              <a:rPr lang="hr-HR" sz="2000" b="1" dirty="0" smtClean="0"/>
              <a:t> </a:t>
            </a:r>
            <a:r>
              <a:rPr lang="hr-HR" sz="2000" b="1" dirty="0" err="1" smtClean="0"/>
              <a:t>of</a:t>
            </a:r>
            <a:r>
              <a:rPr lang="hr-HR" sz="2000" b="1" dirty="0" smtClean="0"/>
              <a:t> Civil </a:t>
            </a:r>
            <a:r>
              <a:rPr lang="hr-HR" sz="2000" b="1" dirty="0" err="1" smtClean="0"/>
              <a:t>engineering</a:t>
            </a:r>
            <a:endParaRPr lang="hr-HR" sz="2000" b="1" dirty="0" smtClean="0"/>
          </a:p>
          <a:p>
            <a:pPr marL="285750" indent="-285750">
              <a:buFont typeface="Arial" panose="020B0604020202020204" pitchFamily="34" charset="0"/>
              <a:buChar char="•"/>
            </a:pPr>
            <a:r>
              <a:rPr lang="hr-HR" sz="2000" b="1" dirty="0" smtClean="0"/>
              <a:t>University </a:t>
            </a:r>
            <a:r>
              <a:rPr lang="hr-HR" sz="2000" b="1" dirty="0" err="1" smtClean="0"/>
              <a:t>of</a:t>
            </a:r>
            <a:r>
              <a:rPr lang="hr-HR" sz="2000" b="1" dirty="0" smtClean="0"/>
              <a:t> Zagreb</a:t>
            </a:r>
          </a:p>
          <a:p>
            <a:pPr marL="285750" indent="-285750">
              <a:buFont typeface="Arial" panose="020B0604020202020204" pitchFamily="34" charset="0"/>
              <a:buChar char="•"/>
            </a:pPr>
            <a:r>
              <a:rPr lang="hr-HR" sz="2000" b="1" dirty="0" smtClean="0"/>
              <a:t>University </a:t>
            </a:r>
            <a:r>
              <a:rPr lang="hr-HR" sz="2000" b="1" dirty="0" err="1" smtClean="0"/>
              <a:t>of</a:t>
            </a:r>
            <a:r>
              <a:rPr lang="hr-HR" sz="2000" b="1" dirty="0" smtClean="0"/>
              <a:t> Split</a:t>
            </a:r>
          </a:p>
          <a:p>
            <a:pPr marL="285750" indent="-285750">
              <a:buFont typeface="Arial" panose="020B0604020202020204" pitchFamily="34" charset="0"/>
              <a:buChar char="•"/>
            </a:pPr>
            <a:r>
              <a:rPr lang="hr-HR" sz="2000" b="1" dirty="0" smtClean="0"/>
              <a:t>Croatian </a:t>
            </a:r>
            <a:r>
              <a:rPr lang="en-US" sz="2000" b="1" dirty="0" err="1" smtClean="0"/>
              <a:t>Geolog</a:t>
            </a:r>
            <a:r>
              <a:rPr lang="hr-HR" sz="2000" b="1" dirty="0" err="1" smtClean="0"/>
              <a:t>ical</a:t>
            </a:r>
            <a:r>
              <a:rPr lang="hr-HR" sz="2000" b="1" dirty="0" smtClean="0"/>
              <a:t> </a:t>
            </a:r>
            <a:r>
              <a:rPr lang="hr-HR" sz="2000" b="1" dirty="0" err="1" smtClean="0"/>
              <a:t>Surve</a:t>
            </a:r>
            <a:r>
              <a:rPr lang="en-US" sz="2000" b="1" dirty="0" smtClean="0"/>
              <a:t>y</a:t>
            </a:r>
            <a:endParaRPr lang="hr-HR" sz="2000" b="1" dirty="0" smtClean="0"/>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2000" b="1" u="sng" dirty="0" smtClean="0"/>
              <a:t>Croatian Waters</a:t>
            </a:r>
          </a:p>
          <a:p>
            <a:pPr marL="285750" indent="-285750">
              <a:buFont typeface="Arial" panose="020B0604020202020204" pitchFamily="34" charset="0"/>
              <a:buChar char="•"/>
            </a:pPr>
            <a:r>
              <a:rPr lang="en-US" sz="2000" b="1" u="sng" dirty="0" smtClean="0"/>
              <a:t>Croatian  Hydrological and Meteorological </a:t>
            </a:r>
            <a:r>
              <a:rPr lang="hr-HR" sz="2000" b="1" u="sng" dirty="0" err="1" smtClean="0"/>
              <a:t>Survey</a:t>
            </a:r>
            <a:endParaRPr lang="en-US" sz="2000" b="1" u="sng" dirty="0" smtClean="0"/>
          </a:p>
          <a:p>
            <a:pPr marL="285750" indent="-285750">
              <a:buFont typeface="Arial" panose="020B0604020202020204" pitchFamily="34" charset="0"/>
              <a:buChar char="•"/>
            </a:pPr>
            <a:r>
              <a:rPr lang="en-US" sz="2000" b="1" u="sng" dirty="0" smtClean="0"/>
              <a:t>Local authorities</a:t>
            </a:r>
            <a:endParaRPr lang="hr-HR" sz="2000" b="1" u="sng" dirty="0"/>
          </a:p>
          <a:p>
            <a:r>
              <a:rPr lang="en-US" sz="2000" b="1" i="1" u="sng" dirty="0" smtClean="0">
                <a:solidFill>
                  <a:schemeClr val="accent1"/>
                </a:solidFill>
              </a:rPr>
              <a:t>Included</a:t>
            </a:r>
            <a:r>
              <a:rPr lang="hr-HR" sz="2000" b="1" i="1" u="sng" dirty="0" smtClean="0">
                <a:solidFill>
                  <a:schemeClr val="accent1"/>
                </a:solidFill>
              </a:rPr>
              <a:t> </a:t>
            </a:r>
            <a:r>
              <a:rPr lang="hr-HR" sz="2000" b="1" i="1" u="sng" dirty="0" err="1" smtClean="0">
                <a:solidFill>
                  <a:schemeClr val="accent1"/>
                </a:solidFill>
              </a:rPr>
              <a:t>institutions</a:t>
            </a:r>
            <a:r>
              <a:rPr lang="hr-HR" sz="2000" b="1" i="1" u="sng" dirty="0" smtClean="0">
                <a:solidFill>
                  <a:schemeClr val="accent1"/>
                </a:solidFill>
              </a:rPr>
              <a:t> </a:t>
            </a:r>
            <a:r>
              <a:rPr lang="hr-HR" sz="2000" b="1" i="1" u="sng" dirty="0" err="1" smtClean="0">
                <a:solidFill>
                  <a:schemeClr val="accent1"/>
                </a:solidFill>
              </a:rPr>
              <a:t>in</a:t>
            </a:r>
            <a:r>
              <a:rPr lang="hr-HR" sz="2000" b="1" i="1" u="sng" dirty="0" smtClean="0">
                <a:solidFill>
                  <a:schemeClr val="accent1"/>
                </a:solidFill>
              </a:rPr>
              <a:t> Japan:</a:t>
            </a:r>
          </a:p>
          <a:p>
            <a:pPr marL="285750" lvl="0" indent="-285750">
              <a:buFont typeface="Arial" panose="020B0604020202020204" pitchFamily="34" charset="0"/>
              <a:buChar char="•"/>
            </a:pPr>
            <a:r>
              <a:rPr lang="hr-HR" sz="2000" b="1" dirty="0" smtClean="0"/>
              <a:t>Kyoto University,</a:t>
            </a:r>
            <a:r>
              <a:rPr lang="en-GB" sz="2000" b="1" dirty="0" smtClean="0"/>
              <a:t> </a:t>
            </a:r>
            <a:r>
              <a:rPr lang="en-GB" sz="2000" b="1" dirty="0"/>
              <a:t>Disaster Prevention Research Institute </a:t>
            </a:r>
            <a:r>
              <a:rPr lang="en-GB" sz="2000" dirty="0"/>
              <a:t>(DPRI)</a:t>
            </a:r>
            <a:endParaRPr lang="hr-HR" sz="2000" dirty="0"/>
          </a:p>
          <a:p>
            <a:pPr marL="285750" indent="-285750">
              <a:buFont typeface="Arial" panose="020B0604020202020204" pitchFamily="34" charset="0"/>
              <a:buChar char="•"/>
            </a:pPr>
            <a:r>
              <a:rPr lang="hr-HR" sz="2000" b="1" dirty="0" err="1" smtClean="0"/>
              <a:t>Niigata</a:t>
            </a:r>
            <a:r>
              <a:rPr lang="hr-HR" sz="2000" b="1" dirty="0" smtClean="0"/>
              <a:t> University</a:t>
            </a:r>
          </a:p>
          <a:p>
            <a:pPr marL="285750" indent="-285750">
              <a:buFont typeface="Arial" panose="020B0604020202020204" pitchFamily="34" charset="0"/>
              <a:buChar char="•"/>
            </a:pPr>
            <a:r>
              <a:rPr lang="hr-HR" sz="2000" b="1" dirty="0"/>
              <a:t>International </a:t>
            </a:r>
            <a:r>
              <a:rPr lang="hr-HR" sz="2000" b="1" dirty="0" err="1"/>
              <a:t>Consortium</a:t>
            </a:r>
            <a:r>
              <a:rPr lang="hr-HR" sz="2000" b="1" dirty="0"/>
              <a:t> on Landslides </a:t>
            </a:r>
            <a:r>
              <a:rPr lang="hr-HR" sz="2000" dirty="0"/>
              <a:t>(ICL</a:t>
            </a:r>
            <a:r>
              <a:rPr lang="hr-HR" sz="2000" dirty="0" smtClean="0"/>
              <a:t>)</a:t>
            </a:r>
          </a:p>
          <a:p>
            <a:endParaRPr lang="hr-HR" sz="800" u="sng" dirty="0" smtClean="0">
              <a:solidFill>
                <a:schemeClr val="accent1"/>
              </a:solidFill>
            </a:endParaRPr>
          </a:p>
          <a:p>
            <a:r>
              <a:rPr lang="en-US" sz="2000" b="1" u="sng" dirty="0" smtClean="0">
                <a:solidFill>
                  <a:schemeClr val="accent1"/>
                </a:solidFill>
              </a:rPr>
              <a:t>Financed</a:t>
            </a:r>
            <a:r>
              <a:rPr lang="hr-HR" sz="2000" b="1" u="sng" dirty="0" smtClean="0">
                <a:solidFill>
                  <a:schemeClr val="accent1"/>
                </a:solidFill>
              </a:rPr>
              <a:t> </a:t>
            </a:r>
            <a:r>
              <a:rPr lang="hr-HR" sz="2000" b="1" u="sng" dirty="0" err="1">
                <a:solidFill>
                  <a:schemeClr val="accent1"/>
                </a:solidFill>
              </a:rPr>
              <a:t>and</a:t>
            </a:r>
            <a:r>
              <a:rPr lang="hr-HR" sz="2000" b="1" u="sng" dirty="0">
                <a:solidFill>
                  <a:schemeClr val="accent1"/>
                </a:solidFill>
              </a:rPr>
              <a:t> </a:t>
            </a:r>
            <a:r>
              <a:rPr lang="hr-HR" sz="2000" b="1" u="sng" dirty="0" err="1">
                <a:solidFill>
                  <a:schemeClr val="accent1"/>
                </a:solidFill>
              </a:rPr>
              <a:t>supported</a:t>
            </a:r>
            <a:r>
              <a:rPr lang="en-US" sz="2000" b="1" u="sng" dirty="0">
                <a:solidFill>
                  <a:schemeClr val="accent1"/>
                </a:solidFill>
              </a:rPr>
              <a:t> by</a:t>
            </a:r>
            <a:r>
              <a:rPr lang="hr-HR" sz="2000" b="1" u="sng" dirty="0">
                <a:solidFill>
                  <a:schemeClr val="accent1"/>
                </a:solidFill>
              </a:rPr>
              <a:t>:</a:t>
            </a:r>
          </a:p>
          <a:p>
            <a:pPr marL="285750" indent="-285750">
              <a:buFont typeface="Arial" panose="020B0604020202020204" pitchFamily="34" charset="0"/>
              <a:buChar char="•"/>
            </a:pPr>
            <a:r>
              <a:rPr lang="en-US" sz="2000" b="1" dirty="0"/>
              <a:t>JST</a:t>
            </a:r>
            <a:r>
              <a:rPr lang="en-US" sz="2000" dirty="0"/>
              <a:t> (Japan Agency for </a:t>
            </a:r>
            <a:r>
              <a:rPr lang="en-US" sz="2000" dirty="0" smtClean="0"/>
              <a:t>Sc</a:t>
            </a:r>
            <a:r>
              <a:rPr lang="hr-HR" sz="2000" dirty="0" smtClean="0"/>
              <a:t>i</a:t>
            </a:r>
            <a:r>
              <a:rPr lang="en-US" sz="2000" dirty="0" err="1" smtClean="0"/>
              <a:t>ence</a:t>
            </a:r>
            <a:r>
              <a:rPr lang="en-US" sz="2000" dirty="0" smtClean="0"/>
              <a:t> </a:t>
            </a:r>
            <a:r>
              <a:rPr lang="en-US" sz="2000" dirty="0"/>
              <a:t>and Technology) </a:t>
            </a:r>
            <a:endParaRPr lang="hr-HR" sz="2000" dirty="0"/>
          </a:p>
          <a:p>
            <a:pPr marL="285750" indent="-285750">
              <a:buFont typeface="Arial" panose="020B0604020202020204" pitchFamily="34" charset="0"/>
              <a:buChar char="•"/>
            </a:pPr>
            <a:r>
              <a:rPr lang="en-US" sz="2000" b="1" dirty="0"/>
              <a:t>JICA</a:t>
            </a:r>
            <a:r>
              <a:rPr lang="en-US" sz="2000" dirty="0"/>
              <a:t> (Japan International Cooperation Agency)</a:t>
            </a:r>
            <a:r>
              <a:rPr lang="hr-HR" sz="2000" dirty="0"/>
              <a:t>, </a:t>
            </a:r>
          </a:p>
          <a:p>
            <a:pPr marL="285750" indent="-285750">
              <a:buFont typeface="Arial" panose="020B0604020202020204" pitchFamily="34" charset="0"/>
              <a:buChar char="•"/>
            </a:pPr>
            <a:r>
              <a:rPr lang="hr-HR" sz="2000" b="1" dirty="0" err="1"/>
              <a:t>Ministry</a:t>
            </a:r>
            <a:r>
              <a:rPr lang="hr-HR" sz="2000" b="1" dirty="0"/>
              <a:t> </a:t>
            </a:r>
            <a:r>
              <a:rPr lang="hr-HR" sz="2000" b="1" dirty="0" err="1"/>
              <a:t>of</a:t>
            </a:r>
            <a:r>
              <a:rPr lang="hr-HR" sz="2000" b="1" dirty="0"/>
              <a:t> Science, </a:t>
            </a:r>
            <a:r>
              <a:rPr lang="hr-HR" sz="2000" b="1" dirty="0" err="1"/>
              <a:t>Education</a:t>
            </a:r>
            <a:r>
              <a:rPr lang="hr-HR" sz="2000" b="1" dirty="0"/>
              <a:t> </a:t>
            </a:r>
            <a:r>
              <a:rPr lang="hr-HR" sz="2000" b="1" dirty="0" err="1"/>
              <a:t>and</a:t>
            </a:r>
            <a:r>
              <a:rPr lang="hr-HR" sz="2000" b="1" dirty="0"/>
              <a:t> Sport Croatia </a:t>
            </a:r>
            <a:endParaRPr lang="en-US" sz="2000" b="1" dirty="0"/>
          </a:p>
          <a:p>
            <a:pPr marL="285750" indent="-285750">
              <a:buFont typeface="Arial" panose="020B0604020202020204" pitchFamily="34" charset="0"/>
              <a:buChar char="•"/>
            </a:pPr>
            <a:endParaRPr lang="hr-HR" sz="2000" dirty="0" smtClean="0"/>
          </a:p>
        </p:txBody>
      </p:sp>
    </p:spTree>
    <p:extLst>
      <p:ext uri="{BB962C8B-B14F-4D97-AF65-F5344CB8AC3E}">
        <p14:creationId xmlns:p14="http://schemas.microsoft.com/office/powerpoint/2010/main" val="2212543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5" name="Picture 4"/>
          <p:cNvPicPr>
            <a:picLocks noChangeAspect="1"/>
          </p:cNvPicPr>
          <p:nvPr/>
        </p:nvPicPr>
        <p:blipFill>
          <a:blip r:embed="rId6"/>
          <a:stretch>
            <a:fillRect/>
          </a:stretch>
        </p:blipFill>
        <p:spPr>
          <a:xfrm>
            <a:off x="914400" y="856145"/>
            <a:ext cx="7439625" cy="5093970"/>
          </a:xfrm>
          <a:prstGeom prst="rect">
            <a:avLst/>
          </a:prstGeom>
        </p:spPr>
      </p:pic>
    </p:spTree>
    <p:extLst>
      <p:ext uri="{BB962C8B-B14F-4D97-AF65-F5344CB8AC3E}">
        <p14:creationId xmlns:p14="http://schemas.microsoft.com/office/powerpoint/2010/main" val="1101016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23" name="Rectangle 22"/>
          <p:cNvSpPr/>
          <p:nvPr/>
        </p:nvSpPr>
        <p:spPr>
          <a:xfrm>
            <a:off x="0" y="2932304"/>
            <a:ext cx="8978020" cy="3200876"/>
          </a:xfrm>
          <a:prstGeom prst="rect">
            <a:avLst/>
          </a:prstGeom>
        </p:spPr>
        <p:txBody>
          <a:bodyPr wrap="square">
            <a:spAutoFit/>
          </a:bodyPr>
          <a:lstStyle/>
          <a:p>
            <a:pPr marL="285750" indent="-285750" algn="just">
              <a:spcAft>
                <a:spcPts val="1200"/>
              </a:spcAft>
              <a:buFont typeface="Arial" panose="020B0604020202020204" pitchFamily="34" charset="0"/>
              <a:buChar char="•"/>
            </a:pPr>
            <a:endParaRPr lang="hr-HR" b="1" dirty="0" smtClean="0">
              <a:solidFill>
                <a:srgbClr val="002060"/>
              </a:solidFill>
              <a:ea typeface="Calibri" panose="020F0502020204030204" pitchFamily="34" charset="0"/>
            </a:endParaRPr>
          </a:p>
          <a:p>
            <a:pPr marL="285750" indent="-285750" algn="just">
              <a:spcAft>
                <a:spcPts val="1200"/>
              </a:spcAft>
              <a:buFont typeface="Arial" panose="020B0604020202020204" pitchFamily="34" charset="0"/>
              <a:buChar char="•"/>
            </a:pPr>
            <a:r>
              <a:rPr lang="hr-HR" b="1" dirty="0" smtClean="0">
                <a:solidFill>
                  <a:srgbClr val="002060"/>
                </a:solidFill>
                <a:ea typeface="Calibri" panose="020F0502020204030204" pitchFamily="34" charset="0"/>
              </a:rPr>
              <a:t>D</a:t>
            </a:r>
            <a:r>
              <a:rPr lang="en-US" b="1" dirty="0" err="1" smtClean="0">
                <a:solidFill>
                  <a:srgbClr val="002060"/>
                </a:solidFill>
                <a:ea typeface="Calibri" panose="020F0502020204030204" pitchFamily="34" charset="0"/>
              </a:rPr>
              <a:t>efinition</a:t>
            </a:r>
            <a:r>
              <a:rPr lang="en-US" b="1" dirty="0" smtClean="0">
                <a:solidFill>
                  <a:srgbClr val="002060"/>
                </a:solidFill>
                <a:ea typeface="Calibri" panose="020F0502020204030204" pitchFamily="34" charset="0"/>
              </a:rPr>
              <a:t> of hazard zones</a:t>
            </a:r>
            <a:r>
              <a:rPr lang="en-US" dirty="0" smtClean="0">
                <a:solidFill>
                  <a:srgbClr val="002060"/>
                </a:solidFill>
                <a:ea typeface="Calibri" panose="020F0502020204030204" pitchFamily="34" charset="0"/>
              </a:rPr>
              <a:t> using a methodology for </a:t>
            </a:r>
            <a:r>
              <a:rPr lang="en-US" dirty="0" smtClean="0">
                <a:solidFill>
                  <a:srgbClr val="002060"/>
                </a:solidFill>
              </a:rPr>
              <a:t>assessing susceptibility and hazards based on local geological, hydrological, h</a:t>
            </a:r>
            <a:r>
              <a:rPr lang="hr-HR" dirty="0" smtClean="0">
                <a:solidFill>
                  <a:srgbClr val="002060"/>
                </a:solidFill>
              </a:rPr>
              <a:t>y</a:t>
            </a:r>
            <a:r>
              <a:rPr lang="en-US" dirty="0" err="1" smtClean="0">
                <a:solidFill>
                  <a:srgbClr val="002060"/>
                </a:solidFill>
              </a:rPr>
              <a:t>draulic</a:t>
            </a:r>
            <a:r>
              <a:rPr lang="en-US" dirty="0" smtClean="0">
                <a:solidFill>
                  <a:srgbClr val="002060"/>
                </a:solidFill>
              </a:rPr>
              <a:t> and landslide conditions</a:t>
            </a:r>
          </a:p>
          <a:p>
            <a:pPr marL="285750" indent="-285750" algn="just">
              <a:spcAft>
                <a:spcPts val="1200"/>
              </a:spcAft>
              <a:buFont typeface="Arial" panose="020B0604020202020204" pitchFamily="34" charset="0"/>
              <a:buChar char="•"/>
            </a:pPr>
            <a:r>
              <a:rPr lang="hr-HR" b="1" dirty="0" smtClean="0">
                <a:solidFill>
                  <a:srgbClr val="002060"/>
                </a:solidFill>
                <a:latin typeface="+mj-lt"/>
                <a:ea typeface="Calibri" panose="020F0502020204030204" pitchFamily="34" charset="0"/>
              </a:rPr>
              <a:t>E</a:t>
            </a:r>
            <a:r>
              <a:rPr lang="en-US" b="1" dirty="0" err="1" smtClean="0">
                <a:solidFill>
                  <a:srgbClr val="002060"/>
                </a:solidFill>
                <a:latin typeface="+mj-lt"/>
                <a:ea typeface="Calibri" panose="020F0502020204030204" pitchFamily="34" charset="0"/>
              </a:rPr>
              <a:t>stablishment</a:t>
            </a:r>
            <a:r>
              <a:rPr lang="en-US" b="1" dirty="0" smtClean="0">
                <a:solidFill>
                  <a:srgbClr val="002060"/>
                </a:solidFill>
                <a:latin typeface="+mj-lt"/>
                <a:ea typeface="Calibri" panose="020F0502020204030204" pitchFamily="34" charset="0"/>
              </a:rPr>
              <a:t> and development of early warning system</a:t>
            </a:r>
            <a:r>
              <a:rPr lang="en-US" dirty="0" smtClean="0">
                <a:solidFill>
                  <a:srgbClr val="002060"/>
                </a:solidFill>
                <a:latin typeface="+mj-lt"/>
                <a:ea typeface="Calibri" panose="020F0502020204030204" pitchFamily="34" charset="0"/>
              </a:rPr>
              <a:t>s for landslides, flash-flood and debris-flow</a:t>
            </a:r>
            <a:r>
              <a:rPr lang="hr-HR" dirty="0" smtClean="0">
                <a:solidFill>
                  <a:srgbClr val="002060"/>
                </a:solidFill>
                <a:latin typeface="+mj-lt"/>
                <a:ea typeface="Calibri" panose="020F0502020204030204" pitchFamily="34" charset="0"/>
              </a:rPr>
              <a:t> </a:t>
            </a:r>
            <a:r>
              <a:rPr lang="en-US" dirty="0">
                <a:solidFill>
                  <a:srgbClr val="002060"/>
                </a:solidFill>
                <a:ea typeface="Calibri" panose="020F0502020204030204" pitchFamily="34" charset="0"/>
              </a:rPr>
              <a:t>adapted to hydrological and geological conditions in Croatia </a:t>
            </a:r>
            <a:endParaRPr lang="hr-HR" dirty="0" smtClean="0">
              <a:solidFill>
                <a:srgbClr val="002060"/>
              </a:solidFill>
              <a:ea typeface="Calibri" panose="020F0502020204030204" pitchFamily="34" charset="0"/>
            </a:endParaRPr>
          </a:p>
          <a:p>
            <a:pPr marL="285750" indent="-285750" algn="just">
              <a:spcAft>
                <a:spcPts val="1200"/>
              </a:spcAft>
              <a:buFont typeface="Arial" panose="020B0604020202020204" pitchFamily="34" charset="0"/>
              <a:buChar char="•"/>
            </a:pPr>
            <a:r>
              <a:rPr lang="hr-HR" b="1" dirty="0" smtClean="0">
                <a:solidFill>
                  <a:srgbClr val="002060"/>
                </a:solidFill>
                <a:ea typeface="Calibri" panose="020F0502020204030204" pitchFamily="34" charset="0"/>
              </a:rPr>
              <a:t>De</a:t>
            </a:r>
            <a:r>
              <a:rPr lang="en-US" b="1" dirty="0" err="1" smtClean="0">
                <a:solidFill>
                  <a:srgbClr val="002060"/>
                </a:solidFill>
                <a:ea typeface="Calibri" panose="020F0502020204030204" pitchFamily="34" charset="0"/>
              </a:rPr>
              <a:t>velopment</a:t>
            </a:r>
            <a:r>
              <a:rPr lang="en-US" b="1" dirty="0" smtClean="0">
                <a:solidFill>
                  <a:srgbClr val="002060"/>
                </a:solidFill>
                <a:ea typeface="Calibri" panose="020F0502020204030204" pitchFamily="34" charset="0"/>
              </a:rPr>
              <a:t> </a:t>
            </a:r>
            <a:r>
              <a:rPr lang="en-US" b="1" dirty="0">
                <a:solidFill>
                  <a:srgbClr val="002060"/>
                </a:solidFill>
                <a:ea typeface="Calibri" panose="020F0502020204030204" pitchFamily="34" charset="0"/>
              </a:rPr>
              <a:t>of risk mitigation measures </a:t>
            </a:r>
            <a:r>
              <a:rPr lang="en-US" dirty="0">
                <a:solidFill>
                  <a:srgbClr val="002060"/>
                </a:solidFill>
                <a:ea typeface="Calibri" panose="020F0502020204030204" pitchFamily="34" charset="0"/>
              </a:rPr>
              <a:t>that can be instituted through urban </a:t>
            </a:r>
            <a:r>
              <a:rPr lang="en-US" dirty="0" smtClean="0">
                <a:solidFill>
                  <a:srgbClr val="002060"/>
                </a:solidFill>
                <a:ea typeface="Calibri" panose="020F0502020204030204" pitchFamily="34" charset="0"/>
              </a:rPr>
              <a:t>planning</a:t>
            </a:r>
            <a:endParaRPr lang="hr-HR" dirty="0" smtClean="0">
              <a:solidFill>
                <a:srgbClr val="002060"/>
              </a:solidFill>
              <a:ea typeface="Calibri" panose="020F0502020204030204" pitchFamily="34" charset="0"/>
            </a:endParaRPr>
          </a:p>
          <a:p>
            <a:pPr marL="285750" indent="-285750" algn="just">
              <a:spcAft>
                <a:spcPts val="1200"/>
              </a:spcAft>
              <a:buFont typeface="Arial" panose="020B0604020202020204" pitchFamily="34" charset="0"/>
              <a:buChar char="•"/>
            </a:pPr>
            <a:r>
              <a:rPr lang="en-US" b="1" dirty="0">
                <a:solidFill>
                  <a:srgbClr val="002060"/>
                </a:solidFill>
              </a:rPr>
              <a:t>Dissemination and use of the results </a:t>
            </a:r>
            <a:r>
              <a:rPr lang="en-US" dirty="0">
                <a:solidFill>
                  <a:srgbClr val="002060"/>
                </a:solidFill>
              </a:rPr>
              <a:t>should ensure significant benefits for the local and regional communities that are directly and indirectly threatened by landslides, flash-floods and debris-flow</a:t>
            </a:r>
            <a:r>
              <a:rPr lang="hr-HR" dirty="0" smtClean="0">
                <a:solidFill>
                  <a:srgbClr val="002060"/>
                </a:solidFill>
              </a:rPr>
              <a:t>.</a:t>
            </a:r>
            <a:endParaRPr lang="hr-HR" b="1" dirty="0">
              <a:solidFill>
                <a:srgbClr val="002060"/>
              </a:solidFill>
              <a:latin typeface="+mj-lt"/>
            </a:endParaRPr>
          </a:p>
        </p:txBody>
      </p:sp>
      <p:sp>
        <p:nvSpPr>
          <p:cNvPr id="24" name="TextBox 23"/>
          <p:cNvSpPr txBox="1"/>
          <p:nvPr/>
        </p:nvSpPr>
        <p:spPr>
          <a:xfrm>
            <a:off x="152400" y="949709"/>
            <a:ext cx="4531056" cy="830997"/>
          </a:xfrm>
          <a:prstGeom prst="rect">
            <a:avLst/>
          </a:prstGeom>
          <a:noFill/>
        </p:spPr>
        <p:txBody>
          <a:bodyPr wrap="square" rtlCol="0">
            <a:spAutoFit/>
          </a:bodyPr>
          <a:lstStyle/>
          <a:p>
            <a:r>
              <a:rPr lang="hr-HR" sz="2400" b="1" u="sng" dirty="0" smtClean="0">
                <a:solidFill>
                  <a:schemeClr val="accent1"/>
                </a:solidFill>
              </a:rPr>
              <a:t>PROJECT MAIN </a:t>
            </a:r>
          </a:p>
          <a:p>
            <a:r>
              <a:rPr lang="hr-HR" sz="2400" b="1" u="sng" dirty="0" smtClean="0">
                <a:solidFill>
                  <a:schemeClr val="accent1"/>
                </a:solidFill>
              </a:rPr>
              <a:t>ACTIVITIES</a:t>
            </a:r>
            <a:r>
              <a:rPr lang="hr-HR" dirty="0" smtClean="0"/>
              <a:t>:</a:t>
            </a:r>
            <a:endParaRPr lang="hr-HR" dirty="0"/>
          </a:p>
        </p:txBody>
      </p:sp>
      <p:pic>
        <p:nvPicPr>
          <p:cNvPr id="25" name="Picture 24"/>
          <p:cNvPicPr/>
          <p:nvPr/>
        </p:nvPicPr>
        <p:blipFill rotWithShape="1">
          <a:blip r:embed="rId6" cstate="print">
            <a:extLst>
              <a:ext uri="{28A0092B-C50C-407E-A947-70E740481C1C}">
                <a14:useLocalDpi xmlns:a14="http://schemas.microsoft.com/office/drawing/2010/main" val="0"/>
              </a:ext>
            </a:extLst>
          </a:blip>
          <a:srcRect l="10721" t="10824" r="16483" b="14353"/>
          <a:stretch/>
        </p:blipFill>
        <p:spPr bwMode="auto">
          <a:xfrm>
            <a:off x="2502887" y="562858"/>
            <a:ext cx="4668672" cy="2725788"/>
          </a:xfrm>
          <a:prstGeom prst="rect">
            <a:avLst/>
          </a:prstGeom>
          <a:ln w="88900" cap="sq" cmpd="thickThin">
            <a:noFill/>
            <a:prstDash val="solid"/>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73106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graphicFrame>
        <p:nvGraphicFramePr>
          <p:cNvPr id="12" name="Diagram 11"/>
          <p:cNvGraphicFramePr/>
          <p:nvPr>
            <p:extLst>
              <p:ext uri="{D42A27DB-BD31-4B8C-83A1-F6EECF244321}">
                <p14:modId xmlns:p14="http://schemas.microsoft.com/office/powerpoint/2010/main" val="426987782"/>
              </p:ext>
            </p:extLst>
          </p:nvPr>
        </p:nvGraphicFramePr>
        <p:xfrm>
          <a:off x="507311" y="1308286"/>
          <a:ext cx="6451600" cy="44577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Content Placeholder 6" descr="C:\Users\Dario\Desktop\slike rjecine\DSC00843.JPG"/>
          <p:cNvPicPr>
            <a:picLocks/>
          </p:cNvPicPr>
          <p:nvPr/>
        </p:nvPicPr>
        <p:blipFill rotWithShape="1">
          <a:blip r:embed="rId11" cstate="print">
            <a:extLst>
              <a:ext uri="{28A0092B-C50C-407E-A947-70E740481C1C}">
                <a14:useLocalDpi xmlns:a14="http://schemas.microsoft.com/office/drawing/2010/main" val="0"/>
              </a:ext>
            </a:extLst>
          </a:blip>
          <a:srcRect l="-1173" t="22231" r="1173" b="5230"/>
          <a:stretch/>
        </p:blipFill>
        <p:spPr bwMode="auto">
          <a:xfrm>
            <a:off x="1324919" y="620012"/>
            <a:ext cx="2345835" cy="149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8015" y="56383"/>
            <a:ext cx="3288156" cy="221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13">
            <a:extLst>
              <a:ext uri="{28A0092B-C50C-407E-A947-70E740481C1C}">
                <a14:useLocalDpi xmlns:a14="http://schemas.microsoft.com/office/drawing/2010/main" val="0"/>
              </a:ext>
            </a:extLst>
          </a:blip>
          <a:srcRect l="11992" t="8565" r="14326" b="15906"/>
          <a:stretch>
            <a:fillRect/>
          </a:stretch>
        </p:blipFill>
        <p:spPr bwMode="auto">
          <a:xfrm>
            <a:off x="1327182" y="2675424"/>
            <a:ext cx="5612285" cy="359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p:nvPr/>
        </p:nvPicPr>
        <p:blipFill rotWithShape="1">
          <a:blip r:embed="rId14"/>
          <a:srcRect l="16119" t="9626" r="13411" b="3529"/>
          <a:stretch/>
        </p:blipFill>
        <p:spPr bwMode="auto">
          <a:xfrm>
            <a:off x="5491848" y="3392001"/>
            <a:ext cx="3327126" cy="2094163"/>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18"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l="14055" t="9525" r="14326" b="7738"/>
          <a:stretch>
            <a:fillRect/>
          </a:stretch>
        </p:blipFill>
        <p:spPr bwMode="auto">
          <a:xfrm>
            <a:off x="6751753" y="960121"/>
            <a:ext cx="2068285" cy="2282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424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08570"/>
            <a:ext cx="8229600" cy="1143000"/>
          </a:xfrm>
        </p:spPr>
        <p:txBody>
          <a:bodyPr>
            <a:noAutofit/>
          </a:bodyPr>
          <a:lstStyle/>
          <a:p>
            <a:r>
              <a:rPr lang="hr-HR" sz="3600" dirty="0" smtClean="0"/>
              <a:t>2.3. </a:t>
            </a:r>
            <a:r>
              <a:rPr lang="hr-HR" sz="3600" dirty="0" err="1" smtClean="0"/>
              <a:t>Other</a:t>
            </a:r>
            <a:r>
              <a:rPr lang="hr-HR" sz="3600" dirty="0" smtClean="0"/>
              <a:t> </a:t>
            </a:r>
            <a:r>
              <a:rPr lang="hr-HR" sz="3600" dirty="0" err="1" smtClean="0"/>
              <a:t>projects</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Content Placeholder 2"/>
          <p:cNvSpPr txBox="1">
            <a:spLocks/>
          </p:cNvSpPr>
          <p:nvPr/>
        </p:nvSpPr>
        <p:spPr>
          <a:xfrm>
            <a:off x="404837" y="1150045"/>
            <a:ext cx="8334326" cy="30850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v"/>
            </a:pPr>
            <a:endParaRPr lang="hr-HR" sz="2000" dirty="0" smtClean="0"/>
          </a:p>
          <a:p>
            <a:pPr>
              <a:buFont typeface="Wingdings" panose="05000000000000000000" pitchFamily="2" charset="2"/>
              <a:buChar char="v"/>
            </a:pPr>
            <a:r>
              <a:rPr lang="hr-HR" sz="2000" dirty="0" smtClean="0"/>
              <a:t>Research </a:t>
            </a:r>
            <a:r>
              <a:rPr lang="hr-HR" sz="2000" dirty="0" err="1" smtClean="0"/>
              <a:t>projects</a:t>
            </a:r>
            <a:r>
              <a:rPr lang="hr-HR" sz="2000" dirty="0" smtClean="0"/>
              <a:t>:</a:t>
            </a:r>
          </a:p>
          <a:p>
            <a:pPr lvl="2">
              <a:buFont typeface="Wingdings" panose="05000000000000000000" pitchFamily="2" charset="2"/>
              <a:buChar char="v"/>
            </a:pPr>
            <a:r>
              <a:rPr lang="hr-HR" sz="2000" dirty="0" err="1" smtClean="0"/>
              <a:t>Funded</a:t>
            </a:r>
            <a:r>
              <a:rPr lang="hr-HR" sz="2000" dirty="0" smtClean="0"/>
              <a:t> </a:t>
            </a:r>
            <a:r>
              <a:rPr lang="hr-HR" sz="2000" dirty="0" err="1" smtClean="0"/>
              <a:t>by</a:t>
            </a:r>
            <a:r>
              <a:rPr lang="hr-HR" sz="2000" dirty="0" smtClean="0"/>
              <a:t> the </a:t>
            </a:r>
            <a:r>
              <a:rPr lang="hr-HR" sz="2000" dirty="0" err="1" smtClean="0"/>
              <a:t>Ministry</a:t>
            </a:r>
            <a:r>
              <a:rPr lang="hr-HR" sz="2000" dirty="0" smtClean="0"/>
              <a:t> of </a:t>
            </a:r>
            <a:r>
              <a:rPr lang="hr-HR" sz="2000" dirty="0" err="1" smtClean="0"/>
              <a:t>science</a:t>
            </a:r>
            <a:r>
              <a:rPr lang="hr-HR" sz="2000" dirty="0" smtClean="0"/>
              <a:t>, </a:t>
            </a:r>
            <a:r>
              <a:rPr lang="hr-HR" sz="2000" dirty="0" err="1" smtClean="0"/>
              <a:t>education</a:t>
            </a:r>
            <a:r>
              <a:rPr lang="hr-HR" sz="2000" dirty="0" smtClean="0"/>
              <a:t> </a:t>
            </a:r>
            <a:r>
              <a:rPr lang="hr-HR" sz="2000" dirty="0" err="1" smtClean="0"/>
              <a:t>and</a:t>
            </a:r>
            <a:r>
              <a:rPr lang="hr-HR" sz="2000" dirty="0" smtClean="0"/>
              <a:t> sport</a:t>
            </a:r>
          </a:p>
          <a:p>
            <a:pPr lvl="2">
              <a:buFont typeface="Wingdings" panose="05000000000000000000" pitchFamily="2" charset="2"/>
              <a:buChar char="v"/>
            </a:pPr>
            <a:r>
              <a:rPr lang="hr-HR" sz="2000" dirty="0" err="1" smtClean="0"/>
              <a:t>Funded</a:t>
            </a:r>
            <a:r>
              <a:rPr lang="hr-HR" sz="2000" dirty="0" smtClean="0"/>
              <a:t> </a:t>
            </a:r>
            <a:r>
              <a:rPr lang="hr-HR" sz="2000" dirty="0" err="1" smtClean="0"/>
              <a:t>by</a:t>
            </a:r>
            <a:r>
              <a:rPr lang="hr-HR" sz="2000" dirty="0" smtClean="0"/>
              <a:t> the Croatian Science </a:t>
            </a:r>
            <a:r>
              <a:rPr lang="hr-HR" sz="2000" dirty="0" err="1" smtClean="0"/>
              <a:t>Foundation</a:t>
            </a:r>
            <a:endParaRPr lang="hr-HR" sz="2000" dirty="0" smtClean="0"/>
          </a:p>
          <a:p>
            <a:pPr lvl="2">
              <a:buFont typeface="Wingdings" panose="05000000000000000000" pitchFamily="2" charset="2"/>
              <a:buChar char="v"/>
            </a:pPr>
            <a:r>
              <a:rPr lang="hr-HR" sz="2000" dirty="0" err="1" smtClean="0"/>
              <a:t>Funded</a:t>
            </a:r>
            <a:r>
              <a:rPr lang="hr-HR" sz="2000" dirty="0" smtClean="0"/>
              <a:t> </a:t>
            </a:r>
            <a:r>
              <a:rPr lang="hr-HR" sz="2000" dirty="0" err="1" smtClean="0"/>
              <a:t>by</a:t>
            </a:r>
            <a:r>
              <a:rPr lang="hr-HR" sz="2000" dirty="0" smtClean="0"/>
              <a:t> the University – </a:t>
            </a:r>
            <a:r>
              <a:rPr lang="hr-HR" sz="2000" dirty="0" err="1" smtClean="0"/>
              <a:t>priority</a:t>
            </a:r>
            <a:r>
              <a:rPr lang="hr-HR" sz="2000" dirty="0" smtClean="0"/>
              <a:t> </a:t>
            </a:r>
            <a:r>
              <a:rPr lang="hr-HR" sz="2000" dirty="0" err="1" smtClean="0"/>
              <a:t>given</a:t>
            </a:r>
            <a:r>
              <a:rPr lang="hr-HR" sz="2000" dirty="0" smtClean="0"/>
              <a:t> to „</a:t>
            </a:r>
            <a:r>
              <a:rPr lang="hr-HR" sz="2000" dirty="0" err="1" smtClean="0"/>
              <a:t>smart</a:t>
            </a:r>
            <a:r>
              <a:rPr lang="hr-HR" sz="2000" dirty="0" smtClean="0"/>
              <a:t> </a:t>
            </a:r>
            <a:r>
              <a:rPr lang="hr-HR" sz="2000" dirty="0" err="1" smtClean="0"/>
              <a:t>specialisation</a:t>
            </a:r>
            <a:r>
              <a:rPr lang="hr-HR" sz="2000" dirty="0" smtClean="0"/>
              <a:t>” </a:t>
            </a:r>
            <a:r>
              <a:rPr lang="hr-HR" sz="2000" dirty="0" err="1" smtClean="0"/>
              <a:t>projects</a:t>
            </a:r>
            <a:endParaRPr lang="hr-HR" sz="2000" dirty="0"/>
          </a:p>
          <a:p>
            <a:pPr lvl="2">
              <a:buFont typeface="Wingdings" panose="05000000000000000000" pitchFamily="2" charset="2"/>
              <a:buChar char="v"/>
            </a:pPr>
            <a:r>
              <a:rPr lang="hr-HR" sz="2000" dirty="0" err="1" smtClean="0"/>
              <a:t>Funded</a:t>
            </a:r>
            <a:r>
              <a:rPr lang="hr-HR" sz="2000" dirty="0" smtClean="0"/>
              <a:t> </a:t>
            </a:r>
            <a:r>
              <a:rPr lang="hr-HR" sz="2000" dirty="0" err="1" smtClean="0"/>
              <a:t>by</a:t>
            </a:r>
            <a:r>
              <a:rPr lang="hr-HR" sz="2000" dirty="0" smtClean="0"/>
              <a:t>:</a:t>
            </a:r>
          </a:p>
          <a:p>
            <a:pPr lvl="3">
              <a:buFont typeface="Wingdings" panose="05000000000000000000" pitchFamily="2" charset="2"/>
              <a:buChar char="v"/>
            </a:pPr>
            <a:r>
              <a:rPr lang="hr-HR" sz="1600" dirty="0" smtClean="0"/>
              <a:t> National (nature) park:</a:t>
            </a:r>
          </a:p>
          <a:p>
            <a:pPr lvl="8">
              <a:buFont typeface="Wingdings" panose="05000000000000000000" pitchFamily="2" charset="2"/>
              <a:buChar char="v"/>
            </a:pPr>
            <a:r>
              <a:rPr lang="hr-HR" sz="1600" dirty="0" err="1" smtClean="0"/>
              <a:t>Hydrodinamics</a:t>
            </a:r>
            <a:r>
              <a:rPr lang="hr-HR" sz="1600" dirty="0" smtClean="0"/>
              <a:t> of Plitvice </a:t>
            </a:r>
            <a:r>
              <a:rPr lang="hr-HR" sz="1600" dirty="0" err="1" smtClean="0"/>
              <a:t>Lakes</a:t>
            </a:r>
            <a:endParaRPr lang="hr-HR" sz="1600" dirty="0" smtClean="0"/>
          </a:p>
          <a:p>
            <a:pPr lvl="8">
              <a:buFont typeface="Wingdings" panose="05000000000000000000" pitchFamily="2" charset="2"/>
              <a:buChar char="v"/>
            </a:pPr>
            <a:r>
              <a:rPr lang="hr-HR" sz="1600" dirty="0" smtClean="0"/>
              <a:t>Monitoring of </a:t>
            </a:r>
            <a:r>
              <a:rPr lang="hr-HR" sz="1600" dirty="0" err="1" smtClean="0"/>
              <a:t>morphological</a:t>
            </a:r>
            <a:r>
              <a:rPr lang="hr-HR" sz="1600" dirty="0" smtClean="0"/>
              <a:t> </a:t>
            </a:r>
            <a:r>
              <a:rPr lang="hr-HR" sz="1600" dirty="0" err="1" smtClean="0"/>
              <a:t>changes</a:t>
            </a:r>
            <a:r>
              <a:rPr lang="hr-HR" sz="1600" dirty="0" smtClean="0"/>
              <a:t> in Korana </a:t>
            </a:r>
            <a:r>
              <a:rPr lang="hr-HR" sz="1600" dirty="0" err="1" smtClean="0"/>
              <a:t>River</a:t>
            </a:r>
            <a:r>
              <a:rPr lang="hr-HR" sz="1600" dirty="0" smtClean="0"/>
              <a:t>)	</a:t>
            </a:r>
            <a:endParaRPr lang="hr-HR" sz="2000" dirty="0"/>
          </a:p>
          <a:p>
            <a:pPr>
              <a:buFont typeface="Wingdings" panose="05000000000000000000" pitchFamily="2" charset="2"/>
              <a:buChar char="v"/>
            </a:pPr>
            <a:r>
              <a:rPr lang="hr-HR" sz="2000" dirty="0" smtClean="0"/>
              <a:t>Professional work (projects, studies…)</a:t>
            </a:r>
            <a:endParaRPr lang="en-US" sz="2000" dirty="0" smtClean="0"/>
          </a:p>
          <a:p>
            <a:pPr>
              <a:buFont typeface="Wingdings" panose="05000000000000000000" pitchFamily="2" charset="2"/>
              <a:buChar char="v"/>
            </a:pPr>
            <a:endParaRPr lang="en-US" sz="2000" dirty="0" smtClean="0"/>
          </a:p>
          <a:p>
            <a:pPr>
              <a:buFont typeface="Wingdings" panose="05000000000000000000" pitchFamily="2" charset="2"/>
              <a:buChar char="v"/>
            </a:pPr>
            <a:r>
              <a:rPr lang="en-US" sz="2000" dirty="0" smtClean="0"/>
              <a:t>Participation in expert groups, councils, … </a:t>
            </a:r>
            <a:endParaRPr lang="hr-HR" sz="2000" dirty="0" smtClean="0"/>
          </a:p>
          <a:p>
            <a:pPr marL="0" indent="0">
              <a:buNone/>
            </a:pPr>
            <a:endParaRPr lang="hr-HR" sz="2000" dirty="0"/>
          </a:p>
        </p:txBody>
      </p:sp>
    </p:spTree>
    <p:extLst>
      <p:ext uri="{BB962C8B-B14F-4D97-AF65-F5344CB8AC3E}">
        <p14:creationId xmlns:p14="http://schemas.microsoft.com/office/powerpoint/2010/main" val="2452315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3625" y="733007"/>
            <a:ext cx="8229600" cy="1143000"/>
          </a:xfrm>
        </p:spPr>
        <p:txBody>
          <a:bodyPr>
            <a:noAutofit/>
          </a:bodyPr>
          <a:lstStyle/>
          <a:p>
            <a:r>
              <a:rPr lang="hr-HR" sz="3200" dirty="0" smtClean="0"/>
              <a:t>3. </a:t>
            </a:r>
            <a:r>
              <a:rPr lang="hr-HR" sz="3200" dirty="0" err="1" smtClean="0"/>
              <a:t>Collaboration</a:t>
            </a:r>
            <a:r>
              <a:rPr lang="hr-HR" sz="3200" dirty="0" smtClean="0"/>
              <a:t> </a:t>
            </a:r>
            <a:r>
              <a:rPr lang="hr-HR" sz="3200" dirty="0" err="1" smtClean="0"/>
              <a:t>with</a:t>
            </a:r>
            <a:r>
              <a:rPr lang="hr-HR" sz="3200" dirty="0" smtClean="0"/>
              <a:t> </a:t>
            </a:r>
            <a:r>
              <a:rPr lang="hr-HR" sz="3200" dirty="0" err="1" smtClean="0"/>
              <a:t>firms</a:t>
            </a:r>
            <a:r>
              <a:rPr lang="hr-HR" sz="3200" dirty="0" smtClean="0"/>
              <a:t> </a:t>
            </a:r>
            <a:r>
              <a:rPr lang="hr-HR" sz="3200" dirty="0" err="1" smtClean="0"/>
              <a:t>that</a:t>
            </a:r>
            <a:r>
              <a:rPr lang="hr-HR" sz="3200" dirty="0" smtClean="0"/>
              <a:t> </a:t>
            </a:r>
            <a:r>
              <a:rPr lang="hr-HR" sz="3200" dirty="0" err="1" smtClean="0"/>
              <a:t>develop</a:t>
            </a:r>
            <a:r>
              <a:rPr lang="hr-HR" sz="3200" dirty="0" smtClean="0"/>
              <a:t> </a:t>
            </a:r>
            <a:r>
              <a:rPr lang="hr-HR" sz="3200" dirty="0" err="1" smtClean="0"/>
              <a:t>specialised</a:t>
            </a:r>
            <a:r>
              <a:rPr lang="hr-HR" sz="3200" dirty="0" smtClean="0"/>
              <a:t> software – Studio ARS </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3" name="Picture 2"/>
          <p:cNvPicPr>
            <a:picLocks noChangeAspect="1"/>
          </p:cNvPicPr>
          <p:nvPr/>
        </p:nvPicPr>
        <p:blipFill>
          <a:blip r:embed="rId6"/>
          <a:stretch>
            <a:fillRect/>
          </a:stretch>
        </p:blipFill>
        <p:spPr>
          <a:xfrm>
            <a:off x="105025" y="2101254"/>
            <a:ext cx="4343400" cy="2964596"/>
          </a:xfrm>
          <a:prstGeom prst="rect">
            <a:avLst/>
          </a:prstGeom>
        </p:spPr>
      </p:pic>
      <p:sp>
        <p:nvSpPr>
          <p:cNvPr id="9" name="Rectangle 8"/>
          <p:cNvSpPr/>
          <p:nvPr/>
        </p:nvSpPr>
        <p:spPr>
          <a:xfrm>
            <a:off x="1905000" y="5545161"/>
            <a:ext cx="5734837" cy="369332"/>
          </a:xfrm>
          <a:prstGeom prst="rect">
            <a:avLst/>
          </a:prstGeom>
        </p:spPr>
        <p:txBody>
          <a:bodyPr wrap="square">
            <a:spAutoFit/>
          </a:bodyPr>
          <a:lstStyle/>
          <a:p>
            <a:r>
              <a:rPr lang="hr-HR" dirty="0"/>
              <a:t>http://www.studioars.com/en/urbano_9_canalis/146/2</a:t>
            </a:r>
          </a:p>
        </p:txBody>
      </p:sp>
      <p:pic>
        <p:nvPicPr>
          <p:cNvPr id="12" name="Picture 11"/>
          <p:cNvPicPr>
            <a:picLocks noChangeAspect="1"/>
          </p:cNvPicPr>
          <p:nvPr/>
        </p:nvPicPr>
        <p:blipFill>
          <a:blip r:embed="rId7"/>
          <a:stretch>
            <a:fillRect/>
          </a:stretch>
        </p:blipFill>
        <p:spPr>
          <a:xfrm>
            <a:off x="4532688" y="2379041"/>
            <a:ext cx="4372723" cy="2409022"/>
          </a:xfrm>
          <a:prstGeom prst="rect">
            <a:avLst/>
          </a:prstGeom>
        </p:spPr>
      </p:pic>
    </p:spTree>
    <p:extLst>
      <p:ext uri="{BB962C8B-B14F-4D97-AF65-F5344CB8AC3E}">
        <p14:creationId xmlns:p14="http://schemas.microsoft.com/office/powerpoint/2010/main" val="640561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950" y="103258"/>
            <a:ext cx="8229600" cy="1143000"/>
          </a:xfrm>
        </p:spPr>
        <p:txBody>
          <a:bodyPr>
            <a:normAutofit/>
          </a:bodyPr>
          <a:lstStyle/>
          <a:p>
            <a:r>
              <a:rPr lang="hr-HR" dirty="0" err="1" smtClean="0"/>
              <a:t>Content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Title 1"/>
          <p:cNvSpPr txBox="1">
            <a:spLocks/>
          </p:cNvSpPr>
          <p:nvPr/>
        </p:nvSpPr>
        <p:spPr>
          <a:xfrm>
            <a:off x="213267" y="3260534"/>
            <a:ext cx="8834054" cy="2716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hr-HR" sz="1800" dirty="0" smtClean="0"/>
              <a:t>1</a:t>
            </a:r>
            <a:r>
              <a:rPr lang="en-GB" sz="1800" dirty="0" smtClean="0"/>
              <a:t>. Introduction</a:t>
            </a:r>
          </a:p>
          <a:p>
            <a:pPr marL="342900" indent="-342900" algn="l">
              <a:buAutoNum type="arabicPeriod"/>
            </a:pPr>
            <a:endParaRPr lang="en-GB" sz="800" dirty="0" smtClean="0"/>
          </a:p>
          <a:p>
            <a:pPr algn="l"/>
            <a:r>
              <a:rPr lang="en-GB" sz="1800" dirty="0" smtClean="0"/>
              <a:t>2. Collaboration on projects:</a:t>
            </a:r>
          </a:p>
          <a:p>
            <a:pPr algn="l"/>
            <a:r>
              <a:rPr lang="en-GB" sz="1800" dirty="0" smtClean="0"/>
              <a:t>	2.1. EU funded research projects (partners or experts)</a:t>
            </a:r>
          </a:p>
          <a:p>
            <a:pPr algn="l"/>
            <a:r>
              <a:rPr lang="en-GB" sz="1800" dirty="0" smtClean="0"/>
              <a:t>		2.1.1. DRINKADRIA</a:t>
            </a:r>
          </a:p>
          <a:p>
            <a:pPr algn="l"/>
            <a:r>
              <a:rPr lang="en-GB" sz="1800" dirty="0" smtClean="0"/>
              <a:t>		2.1.2. RAINMAN</a:t>
            </a:r>
          </a:p>
          <a:p>
            <a:pPr algn="l"/>
            <a:r>
              <a:rPr lang="en-GB" sz="1800" dirty="0" smtClean="0"/>
              <a:t>	2.2. Bilateral project (Croatia – Japan): Risk Identification and Land – Use Planning  	       for Disaster Mitigation of Landslides and Floods in Croatia</a:t>
            </a:r>
          </a:p>
          <a:p>
            <a:pPr algn="l"/>
            <a:r>
              <a:rPr lang="en-GB" sz="1800" dirty="0" smtClean="0"/>
              <a:t>	2.3. Other types of projects (research projects  and professional work)</a:t>
            </a:r>
            <a:endParaRPr lang="hr-HR" sz="1800" dirty="0" smtClean="0"/>
          </a:p>
          <a:p>
            <a:pPr algn="l"/>
            <a:endParaRPr lang="en-GB" sz="800" dirty="0" smtClean="0"/>
          </a:p>
          <a:p>
            <a:pPr algn="l"/>
            <a:r>
              <a:rPr lang="en-GB" sz="1800" dirty="0" smtClean="0"/>
              <a:t>3. Collaboration with firms that develop specialised software</a:t>
            </a:r>
            <a:endParaRPr lang="hr-HR" sz="1800" dirty="0" smtClean="0"/>
          </a:p>
          <a:p>
            <a:pPr algn="l"/>
            <a:endParaRPr lang="en-GB" sz="800" dirty="0" smtClean="0"/>
          </a:p>
          <a:p>
            <a:pPr algn="l"/>
            <a:r>
              <a:rPr lang="en-GB" sz="1800" dirty="0" smtClean="0"/>
              <a:t>4. Collaboration with stakeholders:</a:t>
            </a:r>
          </a:p>
          <a:p>
            <a:pPr algn="l"/>
            <a:r>
              <a:rPr lang="en-GB" sz="1800" dirty="0" smtClean="0"/>
              <a:t>		4.1. </a:t>
            </a:r>
            <a:r>
              <a:rPr lang="en-GB" altLang="sr-Latn-RS" sz="1800" dirty="0" smtClean="0"/>
              <a:t>Committee for Cooperation with the Community and the 			       Industry </a:t>
            </a:r>
            <a:endParaRPr lang="en-GB" sz="1800" dirty="0" smtClean="0"/>
          </a:p>
          <a:p>
            <a:pPr algn="l"/>
            <a:r>
              <a:rPr lang="en-GB" sz="1800" dirty="0" smtClean="0"/>
              <a:t>		4.2. Practical teaching / field work</a:t>
            </a:r>
          </a:p>
          <a:p>
            <a:pPr algn="l"/>
            <a:r>
              <a:rPr lang="en-GB" sz="1800" dirty="0" smtClean="0"/>
              <a:t>		4.3. Participation of stakeholders in teaching (lectures)</a:t>
            </a:r>
          </a:p>
          <a:p>
            <a:pPr algn="l"/>
            <a:r>
              <a:rPr lang="en-GB" sz="1800" dirty="0" smtClean="0"/>
              <a:t>		4.4. UNIRIFCE Open day </a:t>
            </a:r>
            <a:endParaRPr lang="hr-HR" sz="1800" dirty="0" smtClean="0"/>
          </a:p>
          <a:p>
            <a:pPr algn="l"/>
            <a:endParaRPr lang="en-GB" sz="800" dirty="0" smtClean="0"/>
          </a:p>
          <a:p>
            <a:pPr algn="l"/>
            <a:r>
              <a:rPr lang="en-GB" sz="1800" dirty="0" smtClean="0"/>
              <a:t>5. Collaboration with other HEIs</a:t>
            </a:r>
          </a:p>
          <a:p>
            <a:pPr algn="l"/>
            <a:r>
              <a:rPr lang="en-GB" sz="1800" dirty="0" smtClean="0"/>
              <a:t>6. Collaboration in education of young generations (</a:t>
            </a:r>
            <a:r>
              <a:rPr lang="en-GB" sz="1800" dirty="0" err="1" smtClean="0"/>
              <a:t>kindergar</a:t>
            </a:r>
            <a:r>
              <a:rPr lang="hr-HR" sz="1800" dirty="0" smtClean="0"/>
              <a:t>t</a:t>
            </a:r>
            <a:r>
              <a:rPr lang="en-GB" sz="1800" dirty="0" err="1" smtClean="0"/>
              <a:t>ens</a:t>
            </a:r>
            <a:r>
              <a:rPr lang="en-GB" sz="1800" dirty="0" smtClean="0"/>
              <a:t>, schools, …)</a:t>
            </a:r>
          </a:p>
          <a:p>
            <a:pPr algn="l"/>
            <a:endParaRPr lang="en-GB" sz="1800" dirty="0" smtClean="0"/>
          </a:p>
          <a:p>
            <a:pPr algn="l"/>
            <a:endParaRPr lang="en-GB" sz="1800" dirty="0" smtClean="0"/>
          </a:p>
          <a:p>
            <a:pPr algn="l"/>
            <a:endParaRPr lang="en-GB" sz="1800" dirty="0" smtClean="0"/>
          </a:p>
          <a:p>
            <a:pPr marL="342900" indent="-342900" algn="l">
              <a:buAutoNum type="arabicPeriod" startAt="4"/>
            </a:pPr>
            <a:endParaRPr lang="hr-HR" sz="1800" dirty="0" smtClean="0"/>
          </a:p>
          <a:p>
            <a:pPr marL="342900" indent="-342900" algn="l">
              <a:buAutoNum type="arabicPeriod" startAt="4"/>
            </a:pPr>
            <a:endParaRPr lang="hr-HR" sz="1800" dirty="0" smtClean="0"/>
          </a:p>
          <a:p>
            <a:pPr marL="342900" indent="-342900" algn="l">
              <a:buAutoNum type="arabicPeriod" startAt="4"/>
            </a:pPr>
            <a:endParaRPr lang="hr-HR" sz="1800" dirty="0" smtClean="0"/>
          </a:p>
          <a:p>
            <a:pPr marL="342900" indent="-342900" algn="l">
              <a:buAutoNum type="arabicPeriod" startAt="4"/>
            </a:pPr>
            <a:endParaRPr lang="hr-HR" sz="1800" dirty="0" smtClean="0"/>
          </a:p>
          <a:p>
            <a:pPr algn="l"/>
            <a:r>
              <a:rPr lang="hr-HR" sz="1800" dirty="0" smtClean="0"/>
              <a:t/>
            </a:r>
            <a:br>
              <a:rPr lang="hr-HR" sz="1800" dirty="0" smtClean="0"/>
            </a:br>
            <a:endParaRPr lang="en-US" sz="1800" dirty="0"/>
          </a:p>
        </p:txBody>
      </p:sp>
      <p:sp>
        <p:nvSpPr>
          <p:cNvPr id="3"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88428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5" name="Picture 4"/>
          <p:cNvPicPr>
            <a:picLocks noChangeAspect="1"/>
          </p:cNvPicPr>
          <p:nvPr/>
        </p:nvPicPr>
        <p:blipFill>
          <a:blip r:embed="rId6"/>
          <a:stretch>
            <a:fillRect/>
          </a:stretch>
        </p:blipFill>
        <p:spPr>
          <a:xfrm>
            <a:off x="279662" y="1069276"/>
            <a:ext cx="4460031" cy="3035249"/>
          </a:xfrm>
          <a:prstGeom prst="rect">
            <a:avLst/>
          </a:prstGeom>
        </p:spPr>
      </p:pic>
      <p:pic>
        <p:nvPicPr>
          <p:cNvPr id="12" name="Picture 11"/>
          <p:cNvPicPr>
            <a:picLocks noChangeAspect="1"/>
          </p:cNvPicPr>
          <p:nvPr/>
        </p:nvPicPr>
        <p:blipFill>
          <a:blip r:embed="rId7"/>
          <a:stretch>
            <a:fillRect/>
          </a:stretch>
        </p:blipFill>
        <p:spPr>
          <a:xfrm>
            <a:off x="4709522" y="2252856"/>
            <a:ext cx="4434478" cy="3035249"/>
          </a:xfrm>
          <a:prstGeom prst="rect">
            <a:avLst/>
          </a:prstGeom>
        </p:spPr>
      </p:pic>
      <p:sp>
        <p:nvSpPr>
          <p:cNvPr id="15" name="Rectangle 14"/>
          <p:cNvSpPr/>
          <p:nvPr/>
        </p:nvSpPr>
        <p:spPr>
          <a:xfrm>
            <a:off x="28825" y="4395068"/>
            <a:ext cx="4495800" cy="1477328"/>
          </a:xfrm>
          <a:prstGeom prst="rect">
            <a:avLst/>
          </a:prstGeom>
        </p:spPr>
        <p:txBody>
          <a:bodyPr wrap="square">
            <a:spAutoFit/>
          </a:bodyPr>
          <a:lstStyle/>
          <a:p>
            <a:pPr marL="285750" indent="-285750">
              <a:buFont typeface="Wingdings" panose="05000000000000000000" pitchFamily="2" charset="2"/>
              <a:buChar char="v"/>
            </a:pPr>
            <a:r>
              <a:rPr lang="hr-HR" dirty="0" err="1"/>
              <a:t>Help</a:t>
            </a:r>
            <a:r>
              <a:rPr lang="hr-HR" dirty="0"/>
              <a:t> in </a:t>
            </a:r>
            <a:r>
              <a:rPr lang="hr-HR" dirty="0" err="1" smtClean="0"/>
              <a:t>developing</a:t>
            </a:r>
            <a:r>
              <a:rPr lang="hr-HR" dirty="0" smtClean="0"/>
              <a:t> (</a:t>
            </a:r>
            <a:r>
              <a:rPr lang="hr-HR" dirty="0" err="1" smtClean="0"/>
              <a:t>initial</a:t>
            </a:r>
            <a:r>
              <a:rPr lang="hr-HR" dirty="0" smtClean="0"/>
              <a:t> </a:t>
            </a:r>
            <a:r>
              <a:rPr lang="hr-HR" dirty="0" err="1" smtClean="0"/>
              <a:t>stage</a:t>
            </a:r>
            <a:r>
              <a:rPr lang="hr-HR" dirty="0" smtClean="0"/>
              <a:t>) </a:t>
            </a:r>
            <a:r>
              <a:rPr lang="hr-HR" dirty="0" err="1"/>
              <a:t>and</a:t>
            </a:r>
            <a:r>
              <a:rPr lang="hr-HR" dirty="0"/>
              <a:t> </a:t>
            </a:r>
            <a:r>
              <a:rPr lang="hr-HR" dirty="0" err="1"/>
              <a:t>testing</a:t>
            </a:r>
            <a:r>
              <a:rPr lang="hr-HR" dirty="0"/>
              <a:t> the </a:t>
            </a:r>
            <a:r>
              <a:rPr lang="hr-HR" dirty="0" smtClean="0"/>
              <a:t>software</a:t>
            </a:r>
          </a:p>
          <a:p>
            <a:pPr marL="285750" indent="-285750">
              <a:buFont typeface="Wingdings" panose="05000000000000000000" pitchFamily="2" charset="2"/>
              <a:buChar char="v"/>
            </a:pPr>
            <a:endParaRPr lang="hr-HR" dirty="0"/>
          </a:p>
          <a:p>
            <a:pPr marL="285750" indent="-285750">
              <a:buFont typeface="Wingdings" panose="05000000000000000000" pitchFamily="2" charset="2"/>
              <a:buChar char="v"/>
            </a:pPr>
            <a:r>
              <a:rPr lang="hr-HR" dirty="0" smtClean="0"/>
              <a:t>Use for </a:t>
            </a:r>
            <a:r>
              <a:rPr lang="hr-HR" dirty="0" err="1" smtClean="0"/>
              <a:t>students</a:t>
            </a:r>
            <a:r>
              <a:rPr lang="hr-HR" dirty="0" smtClean="0"/>
              <a:t> </a:t>
            </a:r>
            <a:r>
              <a:rPr lang="hr-HR" dirty="0" err="1" smtClean="0"/>
              <a:t>projects</a:t>
            </a:r>
            <a:r>
              <a:rPr lang="hr-HR" dirty="0" smtClean="0"/>
              <a:t> (Master </a:t>
            </a:r>
            <a:r>
              <a:rPr lang="hr-HR" dirty="0" err="1" smtClean="0"/>
              <a:t>Thesis</a:t>
            </a:r>
            <a:r>
              <a:rPr lang="hr-HR" dirty="0" smtClean="0"/>
              <a:t>) – for free</a:t>
            </a:r>
          </a:p>
        </p:txBody>
      </p:sp>
    </p:spTree>
    <p:extLst>
      <p:ext uri="{BB962C8B-B14F-4D97-AF65-F5344CB8AC3E}">
        <p14:creationId xmlns:p14="http://schemas.microsoft.com/office/powerpoint/2010/main" val="2371474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5" name="Rectangle 4"/>
          <p:cNvSpPr/>
          <p:nvPr/>
        </p:nvSpPr>
        <p:spPr>
          <a:xfrm>
            <a:off x="268299" y="866992"/>
            <a:ext cx="8607401" cy="5262979"/>
          </a:xfrm>
          <a:prstGeom prst="rect">
            <a:avLst/>
          </a:prstGeom>
        </p:spPr>
        <p:txBody>
          <a:bodyPr wrap="square">
            <a:spAutoFit/>
          </a:bodyPr>
          <a:lstStyle/>
          <a:p>
            <a:pPr algn="ctr"/>
            <a:r>
              <a:rPr lang="hr-HR" sz="3600" dirty="0" smtClean="0"/>
              <a:t>4. </a:t>
            </a:r>
            <a:r>
              <a:rPr lang="hr-HR" sz="3600" dirty="0" err="1" smtClean="0"/>
              <a:t>Collaboration</a:t>
            </a:r>
            <a:r>
              <a:rPr lang="hr-HR" sz="3600" dirty="0" smtClean="0"/>
              <a:t> </a:t>
            </a:r>
            <a:r>
              <a:rPr lang="hr-HR" sz="3600" dirty="0" err="1"/>
              <a:t>with</a:t>
            </a:r>
            <a:r>
              <a:rPr lang="hr-HR" sz="3600" dirty="0"/>
              <a:t> </a:t>
            </a:r>
            <a:r>
              <a:rPr lang="hr-HR" sz="3600" dirty="0" err="1"/>
              <a:t>stakeholders</a:t>
            </a:r>
            <a:r>
              <a:rPr lang="hr-HR" sz="3600" dirty="0" smtClean="0"/>
              <a:t>:</a:t>
            </a:r>
          </a:p>
          <a:p>
            <a:endParaRPr lang="hr-HR" sz="3600" dirty="0"/>
          </a:p>
          <a:p>
            <a:pPr marL="571500" indent="-571500">
              <a:buFont typeface="Wingdings" panose="05000000000000000000" pitchFamily="2" charset="2"/>
              <a:buChar char="v"/>
            </a:pPr>
            <a:r>
              <a:rPr lang="sr-Latn-RS" altLang="sr-Latn-RS" sz="2400" dirty="0" smtClean="0"/>
              <a:t>Committee </a:t>
            </a:r>
            <a:r>
              <a:rPr lang="sr-Latn-RS" altLang="sr-Latn-RS" sz="2400" dirty="0"/>
              <a:t>for Cooperation with the Community and </a:t>
            </a:r>
            <a:r>
              <a:rPr lang="sr-Latn-RS" altLang="sr-Latn-RS" sz="2400" dirty="0" smtClean="0"/>
              <a:t>the Industry </a:t>
            </a:r>
          </a:p>
          <a:p>
            <a:endParaRPr lang="hr-HR" sz="2400" dirty="0"/>
          </a:p>
          <a:p>
            <a:pPr marL="571500" indent="-571500">
              <a:buFont typeface="Wingdings" panose="05000000000000000000" pitchFamily="2" charset="2"/>
              <a:buChar char="v"/>
            </a:pPr>
            <a:r>
              <a:rPr lang="hr-HR" sz="2400" dirty="0" err="1" smtClean="0"/>
              <a:t>Practical</a:t>
            </a:r>
            <a:r>
              <a:rPr lang="hr-HR" sz="2400" dirty="0" smtClean="0"/>
              <a:t> </a:t>
            </a:r>
            <a:r>
              <a:rPr lang="hr-HR" sz="2400" dirty="0" err="1"/>
              <a:t>teaching</a:t>
            </a:r>
            <a:r>
              <a:rPr lang="hr-HR" sz="2400" dirty="0"/>
              <a:t> / </a:t>
            </a:r>
            <a:r>
              <a:rPr lang="hr-HR" sz="2400" dirty="0" err="1"/>
              <a:t>field</a:t>
            </a:r>
            <a:r>
              <a:rPr lang="hr-HR" sz="2400" dirty="0"/>
              <a:t> </a:t>
            </a:r>
            <a:r>
              <a:rPr lang="hr-HR" sz="2400" dirty="0" err="1" smtClean="0"/>
              <a:t>work</a:t>
            </a:r>
            <a:endParaRPr lang="hr-HR" sz="2400" dirty="0" smtClean="0"/>
          </a:p>
          <a:p>
            <a:pPr marL="571500" indent="-571500">
              <a:buFont typeface="Wingdings" panose="05000000000000000000" pitchFamily="2" charset="2"/>
              <a:buChar char="v"/>
            </a:pPr>
            <a:endParaRPr lang="hr-HR" sz="2400" dirty="0"/>
          </a:p>
          <a:p>
            <a:pPr marL="571500" indent="-571500">
              <a:buFont typeface="Wingdings" panose="05000000000000000000" pitchFamily="2" charset="2"/>
              <a:buChar char="v"/>
            </a:pPr>
            <a:r>
              <a:rPr lang="hr-HR" sz="2400" dirty="0" err="1" smtClean="0"/>
              <a:t>Participation</a:t>
            </a:r>
            <a:r>
              <a:rPr lang="hr-HR" sz="2400" dirty="0" smtClean="0"/>
              <a:t> </a:t>
            </a:r>
            <a:r>
              <a:rPr lang="hr-HR" sz="2400" dirty="0"/>
              <a:t>of </a:t>
            </a:r>
            <a:r>
              <a:rPr lang="hr-HR" sz="2400" dirty="0" err="1"/>
              <a:t>stakeholders</a:t>
            </a:r>
            <a:r>
              <a:rPr lang="hr-HR" sz="2400" dirty="0"/>
              <a:t> in </a:t>
            </a:r>
            <a:r>
              <a:rPr lang="hr-HR" sz="2400" dirty="0" err="1"/>
              <a:t>teaching</a:t>
            </a:r>
            <a:r>
              <a:rPr lang="hr-HR" sz="2400" dirty="0"/>
              <a:t> (</a:t>
            </a:r>
            <a:r>
              <a:rPr lang="hr-HR" sz="2400" dirty="0" err="1"/>
              <a:t>lectures</a:t>
            </a:r>
            <a:r>
              <a:rPr lang="hr-HR" sz="2400" dirty="0" smtClean="0"/>
              <a:t>)</a:t>
            </a:r>
          </a:p>
          <a:p>
            <a:pPr marL="571500" indent="-571500">
              <a:buFont typeface="Wingdings" panose="05000000000000000000" pitchFamily="2" charset="2"/>
              <a:buChar char="v"/>
            </a:pPr>
            <a:endParaRPr lang="hr-HR" sz="2400" dirty="0"/>
          </a:p>
          <a:p>
            <a:pPr marL="571500" indent="-571500">
              <a:buFont typeface="Wingdings" panose="05000000000000000000" pitchFamily="2" charset="2"/>
              <a:buChar char="v"/>
            </a:pPr>
            <a:r>
              <a:rPr lang="hr-HR" sz="2400" dirty="0" smtClean="0"/>
              <a:t>Open day</a:t>
            </a:r>
            <a:endParaRPr lang="en-US" sz="2400" dirty="0" smtClean="0"/>
          </a:p>
          <a:p>
            <a:pPr marL="571500" indent="-571500">
              <a:buFont typeface="Wingdings" panose="05000000000000000000" pitchFamily="2" charset="2"/>
              <a:buChar char="v"/>
            </a:pPr>
            <a:endParaRPr lang="en-US" sz="2400" dirty="0"/>
          </a:p>
          <a:p>
            <a:pPr marL="571500" indent="-571500">
              <a:buFont typeface="Wingdings" panose="05000000000000000000" pitchFamily="2" charset="2"/>
              <a:buChar char="v"/>
            </a:pPr>
            <a:r>
              <a:rPr lang="en-US" sz="2400" dirty="0" smtClean="0"/>
              <a:t>LLL </a:t>
            </a:r>
            <a:r>
              <a:rPr lang="en-US" sz="2400" dirty="0" err="1" smtClean="0"/>
              <a:t>programmes</a:t>
            </a:r>
            <a:r>
              <a:rPr lang="en-US" sz="2400" dirty="0" smtClean="0"/>
              <a:t> and other educations for stakeholders (some on their request)</a:t>
            </a:r>
            <a:endParaRPr lang="hr-HR" sz="2400" dirty="0"/>
          </a:p>
        </p:txBody>
      </p:sp>
    </p:spTree>
    <p:extLst>
      <p:ext uri="{BB962C8B-B14F-4D97-AF65-F5344CB8AC3E}">
        <p14:creationId xmlns:p14="http://schemas.microsoft.com/office/powerpoint/2010/main" val="3472555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5" name="Rectangle 4"/>
          <p:cNvSpPr/>
          <p:nvPr/>
        </p:nvSpPr>
        <p:spPr>
          <a:xfrm>
            <a:off x="268299" y="838200"/>
            <a:ext cx="8607401" cy="1200329"/>
          </a:xfrm>
          <a:prstGeom prst="rect">
            <a:avLst/>
          </a:prstGeom>
        </p:spPr>
        <p:txBody>
          <a:bodyPr wrap="square">
            <a:spAutoFit/>
          </a:bodyPr>
          <a:lstStyle/>
          <a:p>
            <a:pPr algn="ctr"/>
            <a:r>
              <a:rPr lang="hr-HR" sz="3600" dirty="0" smtClean="0"/>
              <a:t>4.1. </a:t>
            </a:r>
            <a:r>
              <a:rPr lang="sr-Latn-RS" altLang="sr-Latn-RS" sz="3600" dirty="0"/>
              <a:t>Committee for Cooperation with the Community and </a:t>
            </a:r>
            <a:r>
              <a:rPr lang="sr-Latn-RS" altLang="sr-Latn-RS" sz="3600" dirty="0" smtClean="0"/>
              <a:t>the Industry</a:t>
            </a:r>
            <a:endParaRPr lang="sr-Latn-RS" altLang="sr-Latn-RS" sz="3600" dirty="0"/>
          </a:p>
        </p:txBody>
      </p:sp>
      <p:sp>
        <p:nvSpPr>
          <p:cNvPr id="9" name="Rectangle 1"/>
          <p:cNvSpPr>
            <a:spLocks noChangeArrowheads="1"/>
          </p:cNvSpPr>
          <p:nvPr/>
        </p:nvSpPr>
        <p:spPr bwMode="auto">
          <a:xfrm>
            <a:off x="674367" y="2467302"/>
            <a:ext cx="7391400" cy="3323987"/>
          </a:xfrm>
          <a:prstGeom prst="rect">
            <a:avLst/>
          </a:prstGeom>
        </p:spPr>
        <p:txBody>
          <a:bodyPr wrap="square">
            <a:spAutoFit/>
          </a:bodyPr>
          <a:lstStyle/>
          <a:p>
            <a:pPr marL="342900" indent="-342900" algn="just">
              <a:spcAft>
                <a:spcPts val="1200"/>
              </a:spcAft>
              <a:buFont typeface="Wingdings" panose="05000000000000000000" pitchFamily="2" charset="2"/>
              <a:buChar char="v"/>
            </a:pPr>
            <a:r>
              <a:rPr lang="sr-Latn-RS" altLang="sr-Latn-RS" sz="2000" b="1" dirty="0">
                <a:ea typeface="Calibri" panose="020F0502020204030204" pitchFamily="34" charset="0"/>
              </a:rPr>
              <a:t>Rulebook on Cooperation with the Community and the </a:t>
            </a:r>
            <a:r>
              <a:rPr lang="sr-Latn-RS" altLang="sr-Latn-RS" sz="2000" b="1" dirty="0" smtClean="0">
                <a:ea typeface="Calibri" panose="020F0502020204030204" pitchFamily="34" charset="0"/>
              </a:rPr>
              <a:t>Industry</a:t>
            </a:r>
            <a:r>
              <a:rPr lang="sr-Latn-RS" altLang="sr-Latn-RS" sz="2000" dirty="0" smtClean="0">
                <a:ea typeface="Calibri" panose="020F0502020204030204" pitchFamily="34" charset="0"/>
              </a:rPr>
              <a:t>, UNIRIFCE, 2013.</a:t>
            </a:r>
          </a:p>
          <a:p>
            <a:pPr marL="342900" indent="-342900" algn="just">
              <a:spcAft>
                <a:spcPts val="1200"/>
              </a:spcAft>
              <a:buFont typeface="Wingdings" panose="05000000000000000000" pitchFamily="2" charset="2"/>
              <a:buChar char="v"/>
            </a:pPr>
            <a:endParaRPr lang="sr-Latn-RS" altLang="sr-Latn-RS" sz="2000" dirty="0" smtClean="0">
              <a:ea typeface="Calibri" panose="020F0502020204030204" pitchFamily="34" charset="0"/>
            </a:endParaRPr>
          </a:p>
          <a:p>
            <a:pPr marL="342900" indent="-342900" algn="just">
              <a:spcAft>
                <a:spcPts val="1200"/>
              </a:spcAft>
              <a:buFont typeface="Wingdings" panose="05000000000000000000" pitchFamily="2" charset="2"/>
              <a:buChar char="v"/>
            </a:pPr>
            <a:r>
              <a:rPr lang="sr-Latn-RS" altLang="sr-Latn-RS" sz="2000" dirty="0" smtClean="0">
                <a:ea typeface="Calibri" panose="020F0502020204030204" pitchFamily="34" charset="0"/>
              </a:rPr>
              <a:t>Commitee:</a:t>
            </a:r>
          </a:p>
          <a:p>
            <a:pPr marL="800100" lvl="1" indent="-342900" algn="just">
              <a:spcAft>
                <a:spcPts val="1200"/>
              </a:spcAft>
              <a:buFont typeface="Wingdings" panose="05000000000000000000" pitchFamily="2" charset="2"/>
              <a:buChar char="v"/>
            </a:pPr>
            <a:r>
              <a:rPr lang="sr-Latn-RS" altLang="sr-Latn-RS" sz="2000" dirty="0" smtClean="0">
                <a:ea typeface="Calibri" panose="020F0502020204030204" pitchFamily="34" charset="0"/>
              </a:rPr>
              <a:t>Vice dean – for bussines relationships</a:t>
            </a:r>
          </a:p>
          <a:p>
            <a:pPr marL="800100" lvl="1" indent="-342900" algn="just">
              <a:spcAft>
                <a:spcPts val="1200"/>
              </a:spcAft>
              <a:buFont typeface="Wingdings" panose="05000000000000000000" pitchFamily="2" charset="2"/>
              <a:buChar char="v"/>
            </a:pPr>
            <a:r>
              <a:rPr lang="sr-Latn-RS" altLang="sr-Latn-RS" sz="2000" dirty="0" smtClean="0">
                <a:ea typeface="Calibri" panose="020F0502020204030204" pitchFamily="34" charset="0"/>
              </a:rPr>
              <a:t>2 teachers</a:t>
            </a:r>
          </a:p>
          <a:p>
            <a:pPr marL="800100" lvl="1" indent="-342900" algn="just">
              <a:spcAft>
                <a:spcPts val="1200"/>
              </a:spcAft>
              <a:buFont typeface="Wingdings" panose="05000000000000000000" pitchFamily="2" charset="2"/>
              <a:buChar char="v"/>
            </a:pPr>
            <a:r>
              <a:rPr lang="sr-Latn-RS" altLang="sr-Latn-RS" sz="2000" dirty="0" smtClean="0">
                <a:ea typeface="Calibri" panose="020F0502020204030204" pitchFamily="34" charset="0"/>
              </a:rPr>
              <a:t>4 external members from the Community and Industry (1 of them is the president of the UNIRIFCE Alumni club) </a:t>
            </a:r>
            <a:endParaRPr lang="sr-Latn-RS" altLang="sr-Latn-RS" sz="2000" dirty="0">
              <a:ea typeface="Calibri" panose="020F0502020204030204" pitchFamily="34" charset="0"/>
            </a:endParaRPr>
          </a:p>
        </p:txBody>
      </p:sp>
    </p:spTree>
    <p:extLst>
      <p:ext uri="{BB962C8B-B14F-4D97-AF65-F5344CB8AC3E}">
        <p14:creationId xmlns:p14="http://schemas.microsoft.com/office/powerpoint/2010/main" val="1467885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743953"/>
            <a:ext cx="8229600" cy="1143000"/>
          </a:xfrm>
        </p:spPr>
        <p:txBody>
          <a:bodyPr>
            <a:noAutofit/>
          </a:bodyPr>
          <a:lstStyle/>
          <a:p>
            <a:pPr algn="l"/>
            <a:r>
              <a:rPr lang="hr-HR" sz="3600" dirty="0" smtClean="0"/>
              <a:t>4.2. </a:t>
            </a:r>
            <a:r>
              <a:rPr lang="hr-HR" sz="3600" dirty="0" err="1" smtClean="0"/>
              <a:t>Collaboration</a:t>
            </a:r>
            <a:r>
              <a:rPr lang="hr-HR" sz="3600" dirty="0" smtClean="0"/>
              <a:t> </a:t>
            </a:r>
            <a:r>
              <a:rPr lang="hr-HR" sz="3600" dirty="0" err="1"/>
              <a:t>with</a:t>
            </a:r>
            <a:r>
              <a:rPr lang="hr-HR" sz="3600" dirty="0"/>
              <a:t> </a:t>
            </a:r>
            <a:r>
              <a:rPr lang="hr-HR" sz="3600" dirty="0" err="1" smtClean="0"/>
              <a:t>stakeholders</a:t>
            </a:r>
            <a:r>
              <a:rPr lang="hr-HR" sz="3600" dirty="0" smtClean="0"/>
              <a:t>:    </a:t>
            </a:r>
            <a:br>
              <a:rPr lang="hr-HR" sz="3600" dirty="0" smtClean="0"/>
            </a:br>
            <a:r>
              <a:rPr lang="hr-HR" sz="3600" dirty="0"/>
              <a:t> </a:t>
            </a:r>
            <a:r>
              <a:rPr lang="hr-HR" sz="3600" dirty="0" smtClean="0"/>
              <a:t>   </a:t>
            </a:r>
            <a:r>
              <a:rPr lang="hr-HR" sz="3600" dirty="0" err="1" smtClean="0"/>
              <a:t>Practical</a:t>
            </a:r>
            <a:r>
              <a:rPr lang="hr-HR" sz="3600" dirty="0" smtClean="0"/>
              <a:t> </a:t>
            </a:r>
            <a:r>
              <a:rPr lang="hr-HR" sz="3600" dirty="0" err="1"/>
              <a:t>teaching</a:t>
            </a:r>
            <a:r>
              <a:rPr lang="hr-HR" sz="3600" dirty="0"/>
              <a:t> / </a:t>
            </a:r>
            <a:r>
              <a:rPr lang="hr-HR" sz="3600" dirty="0" err="1"/>
              <a:t>field</a:t>
            </a:r>
            <a:r>
              <a:rPr lang="hr-HR" sz="3600" dirty="0"/>
              <a:t> </a:t>
            </a:r>
            <a:r>
              <a:rPr lang="hr-HR" sz="3600" dirty="0" err="1"/>
              <a:t>work</a:t>
            </a:r>
            <a:endParaRPr lang="hr-HR"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9" name="Picture 8"/>
          <p:cNvPicPr>
            <a:picLocks noChangeAspect="1"/>
          </p:cNvPicPr>
          <p:nvPr/>
        </p:nvPicPr>
        <p:blipFill rotWithShape="1">
          <a:blip r:embed="rId6"/>
          <a:srcRect b="19716"/>
          <a:stretch/>
        </p:blipFill>
        <p:spPr>
          <a:xfrm>
            <a:off x="682601" y="2036817"/>
            <a:ext cx="7619999" cy="2774404"/>
          </a:xfrm>
          <a:prstGeom prst="rect">
            <a:avLst/>
          </a:prstGeom>
        </p:spPr>
      </p:pic>
      <p:sp>
        <p:nvSpPr>
          <p:cNvPr id="13" name="Title 1"/>
          <p:cNvSpPr txBox="1">
            <a:spLocks/>
          </p:cNvSpPr>
          <p:nvPr/>
        </p:nvSpPr>
        <p:spPr>
          <a:xfrm>
            <a:off x="533401" y="481122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i="1" dirty="0" smtClean="0"/>
              <a:t>The ship of Croatian Waters (Agency) on Danube River on which students participated to measurements carried out by Croatian Meteorological and Hydrological Service </a:t>
            </a:r>
          </a:p>
          <a:p>
            <a:r>
              <a:rPr lang="en-US" sz="1600" i="1" dirty="0" smtClean="0"/>
              <a:t>and measured data elaboration, 2009.</a:t>
            </a:r>
            <a:endParaRPr lang="en-US" sz="1600" i="1" dirty="0"/>
          </a:p>
        </p:txBody>
      </p:sp>
    </p:spTree>
    <p:extLst>
      <p:ext uri="{BB962C8B-B14F-4D97-AF65-F5344CB8AC3E}">
        <p14:creationId xmlns:p14="http://schemas.microsoft.com/office/powerpoint/2010/main" val="2825037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2" name="Picture 11"/>
          <p:cNvPicPr>
            <a:picLocks noChangeAspect="1"/>
          </p:cNvPicPr>
          <p:nvPr/>
        </p:nvPicPr>
        <p:blipFill rotWithShape="1">
          <a:blip r:embed="rId6"/>
          <a:srcRect t="6670" r="2344" b="7756"/>
          <a:stretch/>
        </p:blipFill>
        <p:spPr>
          <a:xfrm>
            <a:off x="1143000" y="1024028"/>
            <a:ext cx="6965758" cy="4696779"/>
          </a:xfrm>
          <a:prstGeom prst="rect">
            <a:avLst/>
          </a:prstGeom>
        </p:spPr>
      </p:pic>
      <p:sp>
        <p:nvSpPr>
          <p:cNvPr id="13" name="Title 1"/>
          <p:cNvSpPr txBox="1">
            <a:spLocks/>
          </p:cNvSpPr>
          <p:nvPr/>
        </p:nvSpPr>
        <p:spPr>
          <a:xfrm>
            <a:off x="210052" y="5394583"/>
            <a:ext cx="88316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i="1" dirty="0" smtClean="0"/>
              <a:t>Field visit : water resources and water management systems (HEP) in Lika and Gacka rivers basins, 2016.</a:t>
            </a:r>
            <a:endParaRPr lang="en-US" sz="1600" i="1" dirty="0"/>
          </a:p>
        </p:txBody>
      </p:sp>
    </p:spTree>
    <p:extLst>
      <p:ext uri="{BB962C8B-B14F-4D97-AF65-F5344CB8AC3E}">
        <p14:creationId xmlns:p14="http://schemas.microsoft.com/office/powerpoint/2010/main" val="1236447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3" name="Title 1"/>
          <p:cNvSpPr txBox="1">
            <a:spLocks/>
          </p:cNvSpPr>
          <p:nvPr/>
        </p:nvSpPr>
        <p:spPr>
          <a:xfrm>
            <a:off x="540946" y="542261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i="1" dirty="0" smtClean="0"/>
              <a:t>Students visit during groundwater tracing (carried out by Croatian Geological Survey, with presence of Croatian Waters representative), Rijeka, 2018.</a:t>
            </a:r>
            <a:endParaRPr lang="en-US" sz="1600" i="1" dirty="0"/>
          </a:p>
        </p:txBody>
      </p:sp>
      <p:pic>
        <p:nvPicPr>
          <p:cNvPr id="14" name="Picture 13"/>
          <p:cNvPicPr>
            <a:picLocks noChangeAspect="1"/>
          </p:cNvPicPr>
          <p:nvPr/>
        </p:nvPicPr>
        <p:blipFill rotWithShape="1">
          <a:blip r:embed="rId6"/>
          <a:srcRect b="9135"/>
          <a:stretch/>
        </p:blipFill>
        <p:spPr>
          <a:xfrm>
            <a:off x="1755601" y="780592"/>
            <a:ext cx="5481452" cy="4972615"/>
          </a:xfrm>
          <a:prstGeom prst="rect">
            <a:avLst/>
          </a:prstGeom>
        </p:spPr>
      </p:pic>
    </p:spTree>
    <p:extLst>
      <p:ext uri="{BB962C8B-B14F-4D97-AF65-F5344CB8AC3E}">
        <p14:creationId xmlns:p14="http://schemas.microsoft.com/office/powerpoint/2010/main" val="3348892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0" y="838200"/>
            <a:ext cx="6631973" cy="1143000"/>
          </a:xfrm>
        </p:spPr>
        <p:txBody>
          <a:bodyPr>
            <a:noAutofit/>
          </a:bodyPr>
          <a:lstStyle/>
          <a:p>
            <a:r>
              <a:rPr lang="hr-HR" sz="3600" dirty="0" smtClean="0"/>
              <a:t>4.3.Participation </a:t>
            </a:r>
            <a:r>
              <a:rPr lang="hr-HR" sz="3600" dirty="0"/>
              <a:t>of </a:t>
            </a:r>
            <a:r>
              <a:rPr lang="hr-HR" sz="3600" dirty="0" smtClean="0"/>
              <a:t/>
            </a:r>
            <a:br>
              <a:rPr lang="hr-HR" sz="3600" dirty="0" smtClean="0"/>
            </a:br>
            <a:r>
              <a:rPr lang="hr-HR" sz="3600" dirty="0" err="1" smtClean="0"/>
              <a:t>stakeholders</a:t>
            </a:r>
            <a:r>
              <a:rPr lang="hr-HR" sz="3600" dirty="0" smtClean="0"/>
              <a:t> </a:t>
            </a:r>
            <a:r>
              <a:rPr lang="hr-HR" sz="3600" dirty="0"/>
              <a:t>in </a:t>
            </a:r>
            <a:r>
              <a:rPr lang="hr-HR" sz="3600" dirty="0" err="1"/>
              <a:t>teaching</a:t>
            </a:r>
            <a:r>
              <a:rPr lang="hr-HR" sz="3600" dirty="0"/>
              <a:t> (</a:t>
            </a:r>
            <a:r>
              <a:rPr lang="hr-HR" sz="3600" dirty="0" err="1"/>
              <a:t>lectures</a:t>
            </a:r>
            <a:r>
              <a:rPr lang="hr-HR" sz="3600" dirty="0"/>
              <a:t>)</a:t>
            </a:r>
            <a:br>
              <a:rPr lang="hr-HR" sz="3600" dirty="0"/>
            </a:b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Rectangle 1"/>
          <p:cNvSpPr>
            <a:spLocks noChangeArrowheads="1"/>
          </p:cNvSpPr>
          <p:nvPr/>
        </p:nvSpPr>
        <p:spPr bwMode="auto">
          <a:xfrm>
            <a:off x="876300" y="2040935"/>
            <a:ext cx="7391400" cy="4093428"/>
          </a:xfrm>
          <a:prstGeom prst="rect">
            <a:avLst/>
          </a:prstGeom>
        </p:spPr>
        <p:txBody>
          <a:bodyPr wrap="square">
            <a:spAutoFit/>
          </a:bodyPr>
          <a:lstStyle/>
          <a:p>
            <a:pPr marL="342900" indent="-342900" algn="just">
              <a:spcAft>
                <a:spcPts val="1200"/>
              </a:spcAft>
              <a:buFont typeface="Wingdings" panose="05000000000000000000" pitchFamily="2" charset="2"/>
              <a:buChar char="v"/>
            </a:pPr>
            <a:r>
              <a:rPr lang="sr-Latn-RS" altLang="sr-Latn-RS" sz="2000" b="1" dirty="0" smtClean="0">
                <a:ea typeface="Calibri" panose="020F0502020204030204" pitchFamily="34" charset="0"/>
              </a:rPr>
              <a:t>AS TEACHERS – EXTERNAL EXPERTS, whole courses</a:t>
            </a:r>
          </a:p>
          <a:p>
            <a:pPr algn="just">
              <a:spcAft>
                <a:spcPts val="1200"/>
              </a:spcAft>
            </a:pPr>
            <a:endParaRPr lang="sr-Latn-RS" altLang="sr-Latn-RS" sz="2000" b="1" dirty="0" smtClean="0">
              <a:ea typeface="Calibri" panose="020F0502020204030204" pitchFamily="34" charset="0"/>
            </a:endParaRPr>
          </a:p>
          <a:p>
            <a:pPr marL="342900" indent="-342900" algn="just">
              <a:spcAft>
                <a:spcPts val="1200"/>
              </a:spcAft>
              <a:buFont typeface="Wingdings" panose="05000000000000000000" pitchFamily="2" charset="2"/>
              <a:buChar char="v"/>
            </a:pPr>
            <a:r>
              <a:rPr lang="sr-Latn-RS" altLang="sr-Latn-RS" sz="2000" b="1" dirty="0" smtClean="0">
                <a:ea typeface="Calibri" panose="020F0502020204030204" pitchFamily="34" charset="0"/>
              </a:rPr>
              <a:t>AS INVITED LECTURERS: </a:t>
            </a:r>
          </a:p>
          <a:p>
            <a:pPr algn="just">
              <a:spcAft>
                <a:spcPts val="1200"/>
              </a:spcAft>
            </a:pPr>
            <a:r>
              <a:rPr lang="sr-Latn-RS" altLang="sr-Latn-RS" sz="2000" b="1" dirty="0" smtClean="0">
                <a:ea typeface="Calibri" panose="020F0502020204030204" pitchFamily="34" charset="0"/>
              </a:rPr>
              <a:t>Presentation of:	</a:t>
            </a:r>
          </a:p>
          <a:p>
            <a:pPr algn="just">
              <a:spcAft>
                <a:spcPts val="1200"/>
              </a:spcAft>
            </a:pPr>
            <a:r>
              <a:rPr lang="sr-Latn-RS" altLang="sr-Latn-RS" sz="2000" b="1" dirty="0">
                <a:ea typeface="Calibri" panose="020F0502020204030204" pitchFamily="34" charset="0"/>
              </a:rPr>
              <a:t>	</a:t>
            </a:r>
            <a:r>
              <a:rPr lang="sr-Latn-RS" altLang="sr-Latn-RS" sz="2000" b="1" dirty="0" smtClean="0">
                <a:ea typeface="Calibri" panose="020F0502020204030204" pitchFamily="34" charset="0"/>
              </a:rPr>
              <a:t>	Croatian Waters</a:t>
            </a:r>
          </a:p>
          <a:p>
            <a:pPr lvl="1" algn="just">
              <a:spcAft>
                <a:spcPts val="1200"/>
              </a:spcAft>
            </a:pPr>
            <a:r>
              <a:rPr lang="sr-Latn-RS" altLang="sr-Latn-RS" sz="2000" b="1" dirty="0" smtClean="0">
                <a:ea typeface="Calibri" panose="020F0502020204030204" pitchFamily="34" charset="0"/>
              </a:rPr>
              <a:t>		Water Utilities</a:t>
            </a:r>
          </a:p>
          <a:p>
            <a:pPr lvl="1" algn="just">
              <a:spcAft>
                <a:spcPts val="1200"/>
              </a:spcAft>
            </a:pPr>
            <a:r>
              <a:rPr lang="sr-Latn-RS" altLang="sr-Latn-RS" sz="2000" b="1" dirty="0">
                <a:ea typeface="Calibri" panose="020F0502020204030204" pitchFamily="34" charset="0"/>
              </a:rPr>
              <a:t>	</a:t>
            </a:r>
            <a:r>
              <a:rPr lang="sr-Latn-RS" altLang="sr-Latn-RS" sz="2000" b="1" dirty="0" smtClean="0">
                <a:ea typeface="Calibri" panose="020F0502020204030204" pitchFamily="34" charset="0"/>
              </a:rPr>
              <a:t>	Waste Management Companies</a:t>
            </a:r>
          </a:p>
          <a:p>
            <a:pPr algn="just">
              <a:spcAft>
                <a:spcPts val="1200"/>
              </a:spcAft>
            </a:pPr>
            <a:r>
              <a:rPr lang="sr-Latn-RS" altLang="sr-Latn-RS" sz="2000" b="1" dirty="0">
                <a:ea typeface="Calibri" panose="020F0502020204030204" pitchFamily="34" charset="0"/>
              </a:rPr>
              <a:t>	</a:t>
            </a:r>
            <a:r>
              <a:rPr lang="sr-Latn-RS" altLang="sr-Latn-RS" sz="2000" b="1" dirty="0" smtClean="0">
                <a:ea typeface="Calibri" panose="020F0502020204030204" pitchFamily="34" charset="0"/>
              </a:rPr>
              <a:t>	Software</a:t>
            </a:r>
          </a:p>
          <a:p>
            <a:pPr algn="just">
              <a:spcAft>
                <a:spcPts val="1200"/>
              </a:spcAft>
            </a:pPr>
            <a:r>
              <a:rPr lang="sr-Latn-RS" altLang="sr-Latn-RS" sz="2000" b="1" dirty="0">
                <a:ea typeface="Calibri" panose="020F0502020204030204" pitchFamily="34" charset="0"/>
              </a:rPr>
              <a:t>	</a:t>
            </a:r>
            <a:r>
              <a:rPr lang="sr-Latn-RS" altLang="sr-Latn-RS" sz="2000" b="1" dirty="0" smtClean="0">
                <a:ea typeface="Calibri" panose="020F0502020204030204" pitchFamily="34" charset="0"/>
              </a:rPr>
              <a:t>	....</a:t>
            </a:r>
            <a:endParaRPr lang="sr-Latn-RS" altLang="sr-Latn-RS" sz="2000" dirty="0">
              <a:ea typeface="Calibri" panose="020F0502020204030204" pitchFamily="34" charset="0"/>
            </a:endParaRPr>
          </a:p>
        </p:txBody>
      </p:sp>
    </p:spTree>
    <p:extLst>
      <p:ext uri="{BB962C8B-B14F-4D97-AF65-F5344CB8AC3E}">
        <p14:creationId xmlns:p14="http://schemas.microsoft.com/office/powerpoint/2010/main" val="31099889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76725" y="103258"/>
            <a:ext cx="6631973" cy="1143000"/>
          </a:xfrm>
        </p:spPr>
        <p:txBody>
          <a:bodyPr>
            <a:noAutofit/>
          </a:bodyPr>
          <a:lstStyle/>
          <a:p>
            <a:pPr algn="l"/>
            <a:r>
              <a:rPr lang="hr-HR" sz="3600" dirty="0" smtClean="0"/>
              <a:t>4.4. UNIRIFCE Open </a:t>
            </a:r>
            <a:r>
              <a:rPr lang="hr-HR" sz="3600" dirty="0" err="1" smtClean="0"/>
              <a:t>day</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3" name="Picture 2"/>
          <p:cNvPicPr>
            <a:picLocks noChangeAspect="1"/>
          </p:cNvPicPr>
          <p:nvPr/>
        </p:nvPicPr>
        <p:blipFill>
          <a:blip r:embed="rId6"/>
          <a:stretch>
            <a:fillRect/>
          </a:stretch>
        </p:blipFill>
        <p:spPr>
          <a:xfrm>
            <a:off x="1981200" y="939521"/>
            <a:ext cx="5043488" cy="5333704"/>
          </a:xfrm>
          <a:prstGeom prst="rect">
            <a:avLst/>
          </a:prstGeom>
        </p:spPr>
      </p:pic>
    </p:spTree>
    <p:extLst>
      <p:ext uri="{BB962C8B-B14F-4D97-AF65-F5344CB8AC3E}">
        <p14:creationId xmlns:p14="http://schemas.microsoft.com/office/powerpoint/2010/main" val="2097144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1743" y="651985"/>
            <a:ext cx="8229600" cy="1143000"/>
          </a:xfrm>
        </p:spPr>
        <p:txBody>
          <a:bodyPr>
            <a:noAutofit/>
          </a:bodyPr>
          <a:lstStyle/>
          <a:p>
            <a:pPr algn="l"/>
            <a:r>
              <a:rPr lang="en-US" sz="3600" dirty="0" smtClean="0"/>
              <a:t>5.</a:t>
            </a:r>
            <a:r>
              <a:rPr lang="hr-HR" sz="3600" dirty="0" smtClean="0"/>
              <a:t> </a:t>
            </a:r>
            <a:r>
              <a:rPr lang="en-US" sz="3600" dirty="0" smtClean="0"/>
              <a:t>Collaboration with other HEIs</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Rectangle 1"/>
          <p:cNvSpPr>
            <a:spLocks noChangeArrowheads="1"/>
          </p:cNvSpPr>
          <p:nvPr/>
        </p:nvSpPr>
        <p:spPr bwMode="auto">
          <a:xfrm>
            <a:off x="876300" y="2040935"/>
            <a:ext cx="7391400" cy="5940088"/>
          </a:xfrm>
          <a:prstGeom prst="rect">
            <a:avLst/>
          </a:prstGeom>
        </p:spPr>
        <p:txBody>
          <a:bodyPr wrap="square">
            <a:spAutoFit/>
          </a:bodyPr>
          <a:lstStyle/>
          <a:p>
            <a:pPr marL="342900" indent="-342900" algn="just">
              <a:spcAft>
                <a:spcPts val="1200"/>
              </a:spcAft>
              <a:buFont typeface="Wingdings" panose="05000000000000000000" pitchFamily="2" charset="2"/>
              <a:buChar char="v"/>
            </a:pPr>
            <a:r>
              <a:rPr lang="en-US" sz="2000" dirty="0"/>
              <a:t>Development and preparation of the Croatian Qualifications Framework in </a:t>
            </a:r>
            <a:r>
              <a:rPr lang="en-US" sz="2000" dirty="0" smtClean="0"/>
              <a:t>Higher </a:t>
            </a:r>
            <a:r>
              <a:rPr lang="en-US" sz="2000" dirty="0"/>
              <a:t>Education of </a:t>
            </a:r>
            <a:r>
              <a:rPr lang="en-US" sz="2000" dirty="0" smtClean="0"/>
              <a:t>Civil Engineers (UNIRIFCE, UNIZG, UNIOS, UNIST) </a:t>
            </a:r>
          </a:p>
          <a:p>
            <a:pPr marL="342900" indent="-342900" algn="just">
              <a:spcAft>
                <a:spcPts val="1200"/>
              </a:spcAft>
              <a:buFont typeface="Wingdings" panose="05000000000000000000" pitchFamily="2" charset="2"/>
              <a:buChar char="v"/>
            </a:pPr>
            <a:endParaRPr lang="en-US" sz="2000" dirty="0"/>
          </a:p>
          <a:p>
            <a:pPr marL="342900" indent="-342900" algn="just">
              <a:spcAft>
                <a:spcPts val="1200"/>
              </a:spcAft>
              <a:buFont typeface="Wingdings" panose="05000000000000000000" pitchFamily="2" charset="2"/>
              <a:buChar char="v"/>
            </a:pPr>
            <a:endParaRPr lang="en-US" sz="2000" dirty="0" smtClean="0"/>
          </a:p>
          <a:p>
            <a:pPr marL="342900" indent="-342900" algn="just">
              <a:spcAft>
                <a:spcPts val="1200"/>
              </a:spcAft>
              <a:buFont typeface="Wingdings" panose="05000000000000000000" pitchFamily="2" charset="2"/>
              <a:buChar char="v"/>
            </a:pPr>
            <a:endParaRPr lang="en-US" sz="2000" dirty="0"/>
          </a:p>
          <a:p>
            <a:pPr marL="342900" indent="-342900" algn="just">
              <a:spcAft>
                <a:spcPts val="1200"/>
              </a:spcAft>
              <a:buFont typeface="Wingdings" panose="05000000000000000000" pitchFamily="2" charset="2"/>
              <a:buChar char="v"/>
            </a:pPr>
            <a:r>
              <a:rPr lang="en-US" sz="2000" dirty="0"/>
              <a:t>The aim of the project </a:t>
            </a:r>
            <a:r>
              <a:rPr lang="en-US" sz="2000" dirty="0" smtClean="0"/>
              <a:t>was to </a:t>
            </a:r>
            <a:r>
              <a:rPr lang="en-US" sz="2000" dirty="0"/>
              <a:t>align </a:t>
            </a:r>
            <a:r>
              <a:rPr lang="en-US" sz="2000" dirty="0" smtClean="0"/>
              <a:t>civil engineering </a:t>
            </a:r>
            <a:r>
              <a:rPr lang="en-US" sz="2000" dirty="0"/>
              <a:t>studies with new needs and qualification standards to achieve a socially acceptable level of knowledge - new tools, new education models that are aligned with strategic and development goals and labor market needs.</a:t>
            </a:r>
          </a:p>
          <a:p>
            <a:pPr marL="342900" indent="-342900" algn="just">
              <a:spcAft>
                <a:spcPts val="1200"/>
              </a:spcAft>
              <a:buFont typeface="Wingdings" panose="05000000000000000000" pitchFamily="2" charset="2"/>
              <a:buChar char="v"/>
            </a:pPr>
            <a:endParaRPr lang="en-US" sz="2000" dirty="0" smtClean="0"/>
          </a:p>
          <a:p>
            <a:pPr marL="342900" indent="-342900" algn="just">
              <a:spcAft>
                <a:spcPts val="1200"/>
              </a:spcAft>
              <a:buFont typeface="Wingdings" panose="05000000000000000000" pitchFamily="2" charset="2"/>
              <a:buChar char="v"/>
            </a:pPr>
            <a:endParaRPr lang="en-US" altLang="sr-Latn-RS" sz="2000" b="1" dirty="0">
              <a:ea typeface="Calibri" panose="020F0502020204030204" pitchFamily="34" charset="0"/>
            </a:endParaRPr>
          </a:p>
          <a:p>
            <a:pPr marL="342900" indent="-342900" algn="just">
              <a:spcAft>
                <a:spcPts val="1200"/>
              </a:spcAft>
              <a:buFont typeface="Wingdings" panose="05000000000000000000" pitchFamily="2" charset="2"/>
              <a:buChar char="v"/>
            </a:pPr>
            <a:endParaRPr lang="en-US" altLang="sr-Latn-RS" sz="2000" b="1" dirty="0" smtClean="0">
              <a:ea typeface="Calibri" panose="020F0502020204030204" pitchFamily="34" charset="0"/>
            </a:endParaRPr>
          </a:p>
          <a:p>
            <a:pPr algn="just">
              <a:spcAft>
                <a:spcPts val="1200"/>
              </a:spcAft>
            </a:pPr>
            <a:endParaRPr lang="en-US" altLang="sr-Latn-RS" sz="2000" b="1" dirty="0" smtClean="0">
              <a:ea typeface="Calibri" panose="020F0502020204030204" pitchFamily="34" charset="0"/>
            </a:endParaRPr>
          </a:p>
        </p:txBody>
      </p:sp>
      <p:pic>
        <p:nvPicPr>
          <p:cNvPr id="3" name="Picture 2"/>
          <p:cNvPicPr>
            <a:picLocks noChangeAspect="1"/>
          </p:cNvPicPr>
          <p:nvPr/>
        </p:nvPicPr>
        <p:blipFill rotWithShape="1">
          <a:blip r:embed="rId6"/>
          <a:srcRect l="1787" t="61949" r="30953" b="12772"/>
          <a:stretch/>
        </p:blipFill>
        <p:spPr>
          <a:xfrm>
            <a:off x="3846472" y="3061461"/>
            <a:ext cx="4818705" cy="1131910"/>
          </a:xfrm>
          <a:prstGeom prst="rect">
            <a:avLst/>
          </a:prstGeom>
        </p:spPr>
      </p:pic>
      <p:pic>
        <p:nvPicPr>
          <p:cNvPr id="9" name="Picture 8"/>
          <p:cNvPicPr>
            <a:picLocks noChangeAspect="1"/>
          </p:cNvPicPr>
          <p:nvPr/>
        </p:nvPicPr>
        <p:blipFill rotWithShape="1">
          <a:blip r:embed="rId7"/>
          <a:srcRect l="5625" t="59000" r="38750" b="14000"/>
          <a:stretch/>
        </p:blipFill>
        <p:spPr>
          <a:xfrm>
            <a:off x="211019" y="3093447"/>
            <a:ext cx="3415096" cy="1036040"/>
          </a:xfrm>
          <a:prstGeom prst="rect">
            <a:avLst/>
          </a:prstGeom>
        </p:spPr>
      </p:pic>
    </p:spTree>
    <p:extLst>
      <p:ext uri="{BB962C8B-B14F-4D97-AF65-F5344CB8AC3E}">
        <p14:creationId xmlns:p14="http://schemas.microsoft.com/office/powerpoint/2010/main" val="33091600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6768" y="502184"/>
            <a:ext cx="8229600" cy="1143000"/>
          </a:xfrm>
        </p:spPr>
        <p:txBody>
          <a:bodyPr>
            <a:noAutofit/>
          </a:bodyPr>
          <a:lstStyle/>
          <a:p>
            <a:pPr algn="l"/>
            <a:r>
              <a:rPr lang="en-US" sz="3600" dirty="0" smtClean="0"/>
              <a:t>5.</a:t>
            </a:r>
            <a:r>
              <a:rPr lang="hr-HR" sz="3600" dirty="0" smtClean="0"/>
              <a:t> </a:t>
            </a:r>
            <a:r>
              <a:rPr lang="en-US" sz="3600" dirty="0" smtClean="0"/>
              <a:t>Collaboration with other HEIs</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Rectangle 1"/>
          <p:cNvSpPr>
            <a:spLocks noChangeArrowheads="1"/>
          </p:cNvSpPr>
          <p:nvPr/>
        </p:nvSpPr>
        <p:spPr bwMode="auto">
          <a:xfrm>
            <a:off x="683227" y="1296270"/>
            <a:ext cx="7391400" cy="1938992"/>
          </a:xfrm>
          <a:prstGeom prst="rect">
            <a:avLst/>
          </a:prstGeom>
        </p:spPr>
        <p:txBody>
          <a:bodyPr wrap="square">
            <a:spAutoFit/>
          </a:bodyPr>
          <a:lstStyle/>
          <a:p>
            <a:pPr algn="just">
              <a:spcAft>
                <a:spcPts val="1200"/>
              </a:spcAft>
            </a:pPr>
            <a:endParaRPr lang="en-US" altLang="sr-Latn-RS" sz="2000" b="1" dirty="0" smtClean="0">
              <a:ea typeface="Calibri" panose="020F0502020204030204" pitchFamily="34" charset="0"/>
            </a:endParaRPr>
          </a:p>
          <a:p>
            <a:pPr marL="342900" indent="-342900" algn="just">
              <a:spcAft>
                <a:spcPts val="1200"/>
              </a:spcAft>
              <a:buFont typeface="Wingdings" panose="05000000000000000000" pitchFamily="2" charset="2"/>
              <a:buChar char="v"/>
            </a:pPr>
            <a:r>
              <a:rPr lang="en-US" altLang="sr-Latn-RS" sz="2000" b="1" dirty="0" smtClean="0">
                <a:ea typeface="Calibri" panose="020F0502020204030204" pitchFamily="34" charset="0"/>
              </a:rPr>
              <a:t>UNIVERSITY OF LANCASTER, UK, Water and environmental management in </a:t>
            </a:r>
            <a:r>
              <a:rPr lang="en-US" altLang="sr-Latn-RS" sz="2000" b="1" dirty="0" err="1" smtClean="0">
                <a:ea typeface="Calibri" panose="020F0502020204030204" pitchFamily="34" charset="0"/>
              </a:rPr>
              <a:t>mediteranean</a:t>
            </a:r>
            <a:r>
              <a:rPr lang="en-US" altLang="sr-Latn-RS" sz="2000" b="1" dirty="0" smtClean="0">
                <a:ea typeface="Calibri" panose="020F0502020204030204" pitchFamily="34" charset="0"/>
              </a:rPr>
              <a:t> </a:t>
            </a:r>
            <a:r>
              <a:rPr lang="en-US" altLang="sr-Latn-RS" sz="2000" b="1" dirty="0" err="1" smtClean="0">
                <a:ea typeface="Calibri" panose="020F0502020204030204" pitchFamily="34" charset="0"/>
              </a:rPr>
              <a:t>contex</a:t>
            </a:r>
            <a:r>
              <a:rPr lang="en-US" altLang="sr-Latn-RS" sz="2000" b="1" dirty="0" smtClean="0">
                <a:ea typeface="Calibri" panose="020F0502020204030204" pitchFamily="34" charset="0"/>
              </a:rPr>
              <a:t>  - FIELD COURSE</a:t>
            </a:r>
          </a:p>
          <a:p>
            <a:pPr marL="342900" indent="-342900" algn="just">
              <a:spcAft>
                <a:spcPts val="1200"/>
              </a:spcAft>
              <a:buFontTx/>
              <a:buChar char="-"/>
            </a:pPr>
            <a:r>
              <a:rPr lang="en-US" altLang="sr-Latn-RS" sz="2000" b="1" dirty="0" smtClean="0">
                <a:ea typeface="Calibri" panose="020F0502020204030204" pitchFamily="34" charset="0"/>
              </a:rPr>
              <a:t>Collaboration with UNIRIFCE master students within the Water management course</a:t>
            </a:r>
            <a:endParaRPr lang="en-US" altLang="sr-Latn-RS" sz="2000" b="1" dirty="0">
              <a:ea typeface="Calibri" panose="020F0502020204030204" pitchFamily="34"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25037" b="3024"/>
          <a:stretch/>
        </p:blipFill>
        <p:spPr>
          <a:xfrm>
            <a:off x="879395" y="3400857"/>
            <a:ext cx="2608750" cy="2531098"/>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14" t="30008" r="114" b="-5533"/>
          <a:stretch/>
        </p:blipFill>
        <p:spPr>
          <a:xfrm>
            <a:off x="3786330" y="3400857"/>
            <a:ext cx="4740125" cy="2685001"/>
          </a:xfrm>
          <a:prstGeom prst="rect">
            <a:avLst/>
          </a:prstGeom>
        </p:spPr>
      </p:pic>
    </p:spTree>
    <p:extLst>
      <p:ext uri="{BB962C8B-B14F-4D97-AF65-F5344CB8AC3E}">
        <p14:creationId xmlns:p14="http://schemas.microsoft.com/office/powerpoint/2010/main" val="619896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3" name="Title 2"/>
          <p:cNvSpPr>
            <a:spLocks noGrp="1"/>
          </p:cNvSpPr>
          <p:nvPr>
            <p:ph type="title"/>
          </p:nvPr>
        </p:nvSpPr>
        <p:spPr>
          <a:xfrm>
            <a:off x="-2286000" y="962680"/>
            <a:ext cx="8229600" cy="1143000"/>
          </a:xfrm>
        </p:spPr>
        <p:txBody>
          <a:bodyPr>
            <a:normAutofit fontScale="90000"/>
          </a:bodyPr>
          <a:lstStyle/>
          <a:p>
            <a:r>
              <a:rPr lang="sr-Latn-BA" sz="3600"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public-private </a:t>
            </a:r>
            <a:r>
              <a:rPr lang="sr-Latn-BA" sz="36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
            </a:r>
            <a:br>
              <a:rPr lang="sr-Latn-BA" sz="36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br>
            <a:r>
              <a:rPr lang="sr-Latn-BA" sz="3600"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partnership</a:t>
            </a:r>
            <a:endParaRPr lang="hr-HR" sz="3600" dirty="0"/>
          </a:p>
        </p:txBody>
      </p:sp>
      <p:sp>
        <p:nvSpPr>
          <p:cNvPr id="9" name="Oval 8"/>
          <p:cNvSpPr/>
          <p:nvPr/>
        </p:nvSpPr>
        <p:spPr>
          <a:xfrm>
            <a:off x="726525" y="2412373"/>
            <a:ext cx="2133599" cy="2146094"/>
          </a:xfrm>
          <a:prstGeom prst="ellipse">
            <a:avLst/>
          </a:prstGeom>
          <a:solidFill>
            <a:schemeClr val="accent6">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2" name="Oval 11"/>
          <p:cNvSpPr/>
          <p:nvPr/>
        </p:nvSpPr>
        <p:spPr>
          <a:xfrm>
            <a:off x="726524" y="3758367"/>
            <a:ext cx="2133600" cy="2095500"/>
          </a:xfrm>
          <a:prstGeom prst="ellipse">
            <a:avLst/>
          </a:prstGeom>
          <a:solidFill>
            <a:schemeClr val="accent5">
              <a:lumMod val="20000"/>
              <a:lumOff val="8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3" name="TextBox 12"/>
          <p:cNvSpPr txBox="1"/>
          <p:nvPr/>
        </p:nvSpPr>
        <p:spPr>
          <a:xfrm>
            <a:off x="1104216" y="3093454"/>
            <a:ext cx="1375865" cy="369332"/>
          </a:xfrm>
          <a:prstGeom prst="rect">
            <a:avLst/>
          </a:prstGeom>
          <a:noFill/>
        </p:spPr>
        <p:txBody>
          <a:bodyPr wrap="square" rtlCol="0">
            <a:spAutoFit/>
          </a:bodyPr>
          <a:lstStyle/>
          <a:p>
            <a:pPr algn="ctr"/>
            <a:r>
              <a:rPr lang="hr-HR" dirty="0" smtClean="0"/>
              <a:t>PUBLIC</a:t>
            </a:r>
            <a:endParaRPr lang="hr-HR" dirty="0"/>
          </a:p>
        </p:txBody>
      </p:sp>
      <p:sp>
        <p:nvSpPr>
          <p:cNvPr id="14" name="TextBox 13"/>
          <p:cNvSpPr txBox="1"/>
          <p:nvPr/>
        </p:nvSpPr>
        <p:spPr>
          <a:xfrm>
            <a:off x="1104216" y="4967293"/>
            <a:ext cx="1375865" cy="369332"/>
          </a:xfrm>
          <a:prstGeom prst="rect">
            <a:avLst/>
          </a:prstGeom>
          <a:noFill/>
        </p:spPr>
        <p:txBody>
          <a:bodyPr wrap="square" rtlCol="0">
            <a:spAutoFit/>
          </a:bodyPr>
          <a:lstStyle/>
          <a:p>
            <a:pPr algn="ctr"/>
            <a:r>
              <a:rPr lang="hr-HR" dirty="0" smtClean="0"/>
              <a:t>PRIVATE</a:t>
            </a:r>
            <a:endParaRPr lang="hr-HR" dirty="0"/>
          </a:p>
        </p:txBody>
      </p:sp>
      <p:sp>
        <p:nvSpPr>
          <p:cNvPr id="15" name="TextBox 14"/>
          <p:cNvSpPr txBox="1"/>
          <p:nvPr/>
        </p:nvSpPr>
        <p:spPr>
          <a:xfrm>
            <a:off x="1093654" y="3871612"/>
            <a:ext cx="1375865" cy="646331"/>
          </a:xfrm>
          <a:prstGeom prst="rect">
            <a:avLst/>
          </a:prstGeom>
          <a:noFill/>
        </p:spPr>
        <p:txBody>
          <a:bodyPr wrap="square" rtlCol="0">
            <a:spAutoFit/>
          </a:bodyPr>
          <a:lstStyle/>
          <a:p>
            <a:pPr algn="ctr"/>
            <a:r>
              <a:rPr lang="hr-HR" dirty="0" smtClean="0"/>
              <a:t>Common interest</a:t>
            </a:r>
            <a:endParaRPr lang="hr-HR" dirty="0"/>
          </a:p>
        </p:txBody>
      </p:sp>
      <p:sp>
        <p:nvSpPr>
          <p:cNvPr id="16" name="Title 1"/>
          <p:cNvSpPr txBox="1">
            <a:spLocks/>
          </p:cNvSpPr>
          <p:nvPr/>
        </p:nvSpPr>
        <p:spPr>
          <a:xfrm>
            <a:off x="304800" y="-110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3600" dirty="0" smtClean="0"/>
              <a:t>1. Introduction</a:t>
            </a:r>
            <a:endParaRPr lang="en-US" sz="3600" dirty="0"/>
          </a:p>
        </p:txBody>
      </p:sp>
      <p:sp>
        <p:nvSpPr>
          <p:cNvPr id="17" name="Rectangle 16"/>
          <p:cNvSpPr/>
          <p:nvPr/>
        </p:nvSpPr>
        <p:spPr>
          <a:xfrm>
            <a:off x="3897845" y="1141897"/>
            <a:ext cx="5024054" cy="4801314"/>
          </a:xfrm>
          <a:prstGeom prst="rect">
            <a:avLst/>
          </a:prstGeom>
        </p:spPr>
        <p:txBody>
          <a:bodyPr wrap="square">
            <a:spAutoFit/>
          </a:bodyPr>
          <a:lstStyle/>
          <a:p>
            <a:r>
              <a:rPr lang="hr-HR" b="1" dirty="0" smtClean="0"/>
              <a:t>UNIRIFCE</a:t>
            </a:r>
            <a:r>
              <a:rPr lang="en-US" b="1" dirty="0" smtClean="0"/>
              <a:t> </a:t>
            </a:r>
            <a:r>
              <a:rPr lang="en-US" b="1" dirty="0"/>
              <a:t>Mission</a:t>
            </a:r>
            <a:r>
              <a:rPr lang="en-US" dirty="0"/>
              <a:t/>
            </a:r>
            <a:br>
              <a:rPr lang="en-US" dirty="0"/>
            </a:br>
            <a:r>
              <a:rPr lang="en-US" dirty="0"/>
              <a:t> </a:t>
            </a:r>
            <a:br>
              <a:rPr lang="en-US" dirty="0"/>
            </a:br>
            <a:r>
              <a:rPr lang="hr-HR" dirty="0" smtClean="0"/>
              <a:t>…. </a:t>
            </a:r>
            <a:r>
              <a:rPr lang="en-US" dirty="0" smtClean="0"/>
              <a:t>Mission </a:t>
            </a:r>
            <a:r>
              <a:rPr lang="en-US" dirty="0"/>
              <a:t>is also to promote civil engineering profession and raise awareness about its significance for sustainable </a:t>
            </a:r>
            <a:r>
              <a:rPr lang="en-US" dirty="0" smtClean="0"/>
              <a:t>development </a:t>
            </a:r>
            <a:r>
              <a:rPr lang="en-US" dirty="0"/>
              <a:t>within wider community by simultaneously </a:t>
            </a:r>
            <a:r>
              <a:rPr lang="en-US" b="1" dirty="0"/>
              <a:t>promoting academic principles and </a:t>
            </a:r>
            <a:r>
              <a:rPr lang="en-US" b="1" u="sng" dirty="0"/>
              <a:t>contributing to </a:t>
            </a:r>
            <a:r>
              <a:rPr lang="en-US" b="1" u="sng" dirty="0" smtClean="0"/>
              <a:t>development </a:t>
            </a:r>
            <a:r>
              <a:rPr lang="en-US" b="1" u="sng" dirty="0"/>
              <a:t>of the city, region and Republic of </a:t>
            </a:r>
            <a:r>
              <a:rPr lang="en-US" b="1" u="sng" dirty="0" smtClean="0"/>
              <a:t>Croatia</a:t>
            </a:r>
            <a:r>
              <a:rPr lang="en-US" b="1" dirty="0" smtClean="0"/>
              <a:t>…</a:t>
            </a:r>
            <a:r>
              <a:rPr lang="hr-HR" b="1" dirty="0" smtClean="0"/>
              <a:t>.</a:t>
            </a:r>
          </a:p>
          <a:p>
            <a:r>
              <a:rPr lang="en-US" b="1" dirty="0"/>
              <a:t/>
            </a:r>
            <a:br>
              <a:rPr lang="en-US" b="1" dirty="0"/>
            </a:br>
            <a:r>
              <a:rPr lang="hr-HR" b="1" dirty="0"/>
              <a:t>UNIRIFCE</a:t>
            </a:r>
            <a:r>
              <a:rPr lang="en-US" b="1" dirty="0"/>
              <a:t> </a:t>
            </a:r>
            <a:r>
              <a:rPr lang="hr-HR" b="1" dirty="0" smtClean="0"/>
              <a:t>Vision</a:t>
            </a:r>
          </a:p>
          <a:p>
            <a:endParaRPr lang="hr-HR" b="1" dirty="0" smtClean="0"/>
          </a:p>
          <a:p>
            <a:r>
              <a:rPr lang="hr-HR" dirty="0" smtClean="0"/>
              <a:t>… </a:t>
            </a:r>
            <a:r>
              <a:rPr lang="en-US" dirty="0" smtClean="0"/>
              <a:t>The </a:t>
            </a:r>
            <a:r>
              <a:rPr lang="en-US" dirty="0"/>
              <a:t>Faculty will also </a:t>
            </a:r>
            <a:r>
              <a:rPr lang="en-US" b="1" u="sng" dirty="0"/>
              <a:t>promote cooperation with public institutions and business partners</a:t>
            </a:r>
            <a:r>
              <a:rPr lang="en-US" dirty="0"/>
              <a:t> and be involved in European and world research and higher education field through international cooperation and mobility </a:t>
            </a:r>
            <a:r>
              <a:rPr lang="en-US" dirty="0" smtClean="0"/>
              <a:t>programmes…</a:t>
            </a:r>
            <a:r>
              <a:rPr lang="hr-HR" dirty="0" smtClean="0"/>
              <a:t>.</a:t>
            </a:r>
            <a:endParaRPr lang="hr-HR" dirty="0"/>
          </a:p>
        </p:txBody>
      </p:sp>
    </p:spTree>
    <p:extLst>
      <p:ext uri="{BB962C8B-B14F-4D97-AF65-F5344CB8AC3E}">
        <p14:creationId xmlns:p14="http://schemas.microsoft.com/office/powerpoint/2010/main" val="3635676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3054" y="949709"/>
            <a:ext cx="8229600" cy="1143000"/>
          </a:xfrm>
        </p:spPr>
        <p:txBody>
          <a:bodyPr>
            <a:noAutofit/>
          </a:bodyPr>
          <a:lstStyle/>
          <a:p>
            <a:pPr algn="l"/>
            <a:r>
              <a:rPr lang="en-US" sz="3600" dirty="0"/>
              <a:t>6</a:t>
            </a:r>
            <a:r>
              <a:rPr lang="en-US" sz="3600" dirty="0" smtClean="0"/>
              <a:t>.</a:t>
            </a:r>
            <a:r>
              <a:rPr lang="hr-HR" sz="3600" dirty="0" smtClean="0"/>
              <a:t> </a:t>
            </a:r>
            <a:r>
              <a:rPr lang="en-US" sz="3600" dirty="0" smtClean="0"/>
              <a:t>Collaboration in education of young generations (kindergartens, schools, …)</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5" name="Picture 4"/>
          <p:cNvPicPr>
            <a:picLocks noChangeAspect="1"/>
          </p:cNvPicPr>
          <p:nvPr/>
        </p:nvPicPr>
        <p:blipFill>
          <a:blip r:embed="rId6"/>
          <a:stretch>
            <a:fillRect/>
          </a:stretch>
        </p:blipFill>
        <p:spPr>
          <a:xfrm>
            <a:off x="4419600" y="2590800"/>
            <a:ext cx="4331226" cy="2968345"/>
          </a:xfrm>
          <a:prstGeom prst="rect">
            <a:avLst/>
          </a:prstGeom>
        </p:spPr>
      </p:pic>
      <p:sp>
        <p:nvSpPr>
          <p:cNvPr id="15" name="Title 1"/>
          <p:cNvSpPr txBox="1">
            <a:spLocks/>
          </p:cNvSpPr>
          <p:nvPr/>
        </p:nvSpPr>
        <p:spPr>
          <a:xfrm>
            <a:off x="381000" y="534566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1600" i="1" dirty="0" err="1" smtClean="0"/>
              <a:t>Kindergarten</a:t>
            </a:r>
            <a:r>
              <a:rPr lang="hr-HR" sz="1600" i="1" dirty="0" smtClean="0"/>
              <a:t>, 2019.                                                               </a:t>
            </a:r>
            <a:r>
              <a:rPr lang="hr-HR" sz="1600" i="1" dirty="0" err="1" smtClean="0"/>
              <a:t>Elementary</a:t>
            </a:r>
            <a:r>
              <a:rPr lang="hr-HR" sz="1600" i="1" dirty="0" smtClean="0"/>
              <a:t> </a:t>
            </a:r>
            <a:r>
              <a:rPr lang="hr-HR" sz="1600" i="1" dirty="0" err="1" smtClean="0"/>
              <a:t>school</a:t>
            </a:r>
            <a:r>
              <a:rPr lang="hr-HR" sz="1600" i="1" dirty="0" smtClean="0"/>
              <a:t>, 2008.</a:t>
            </a:r>
            <a:endParaRPr lang="hr-HR" sz="1600" i="1" dirty="0"/>
          </a:p>
        </p:txBody>
      </p:sp>
      <p:pic>
        <p:nvPicPr>
          <p:cNvPr id="16" name="Picture 15"/>
          <p:cNvPicPr>
            <a:picLocks noChangeAspect="1"/>
          </p:cNvPicPr>
          <p:nvPr/>
        </p:nvPicPr>
        <p:blipFill>
          <a:blip r:embed="rId7"/>
          <a:stretch>
            <a:fillRect/>
          </a:stretch>
        </p:blipFill>
        <p:spPr>
          <a:xfrm>
            <a:off x="383649" y="2590800"/>
            <a:ext cx="3895725" cy="2919735"/>
          </a:xfrm>
          <a:prstGeom prst="rect">
            <a:avLst/>
          </a:prstGeom>
        </p:spPr>
      </p:pic>
    </p:spTree>
    <p:extLst>
      <p:ext uri="{BB962C8B-B14F-4D97-AF65-F5344CB8AC3E}">
        <p14:creationId xmlns:p14="http://schemas.microsoft.com/office/powerpoint/2010/main" val="963546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679066"/>
            <a:ext cx="8229600" cy="1143000"/>
          </a:xfrm>
        </p:spPr>
        <p:txBody>
          <a:bodyPr>
            <a:noAutofit/>
          </a:bodyPr>
          <a:lstStyle/>
          <a:p>
            <a:r>
              <a:rPr lang="hr-HR" sz="3600" dirty="0" err="1">
                <a:solidFill>
                  <a:schemeClr val="accent1">
                    <a:lumMod val="75000"/>
                  </a:schemeClr>
                </a:solidFill>
              </a:rPr>
              <a:t>Thank</a:t>
            </a:r>
            <a:r>
              <a:rPr lang="hr-HR" sz="3600" dirty="0">
                <a:solidFill>
                  <a:schemeClr val="accent1">
                    <a:lumMod val="75000"/>
                  </a:schemeClr>
                </a:solidFill>
              </a:rPr>
              <a:t> </a:t>
            </a:r>
            <a:r>
              <a:rPr lang="hr-HR" sz="3600" dirty="0" err="1">
                <a:solidFill>
                  <a:schemeClr val="accent1">
                    <a:lumMod val="75000"/>
                  </a:schemeClr>
                </a:solidFill>
              </a:rPr>
              <a:t>you</a:t>
            </a:r>
            <a:r>
              <a:rPr lang="hr-HR" sz="3600" dirty="0">
                <a:solidFill>
                  <a:schemeClr val="accent1">
                    <a:lumMod val="75000"/>
                  </a:schemeClr>
                </a:solidFill>
              </a:rPr>
              <a:t> for </a:t>
            </a:r>
            <a:br>
              <a:rPr lang="hr-HR" sz="3600" dirty="0">
                <a:solidFill>
                  <a:schemeClr val="accent1">
                    <a:lumMod val="75000"/>
                  </a:schemeClr>
                </a:solidFill>
              </a:rPr>
            </a:br>
            <a:r>
              <a:rPr lang="hr-HR" sz="3600" dirty="0" err="1">
                <a:solidFill>
                  <a:schemeClr val="accent1">
                    <a:lumMod val="75000"/>
                  </a:schemeClr>
                </a:solidFill>
              </a:rPr>
              <a:t>your</a:t>
            </a:r>
            <a:r>
              <a:rPr lang="hr-HR" sz="3600" dirty="0">
                <a:solidFill>
                  <a:schemeClr val="accent1">
                    <a:lumMod val="75000"/>
                  </a:schemeClr>
                </a:solidFill>
              </a:rPr>
              <a:t> </a:t>
            </a:r>
            <a:r>
              <a:rPr lang="hr-HR" sz="3600" dirty="0" err="1">
                <a:solidFill>
                  <a:schemeClr val="accent1">
                    <a:lumMod val="75000"/>
                  </a:schemeClr>
                </a:solidFill>
              </a:rPr>
              <a:t>attention</a:t>
            </a:r>
            <a:r>
              <a:rPr lang="hr-HR" sz="3600" dirty="0">
                <a:solidFill>
                  <a:schemeClr val="accent1">
                    <a:lumMod val="75000"/>
                  </a:schemeClr>
                </a:solidFill>
              </a:rPr>
              <a:t>!</a:t>
            </a:r>
            <a:endParaRPr lang="en-US" sz="3600" dirty="0">
              <a:solidFill>
                <a:schemeClr val="accent1">
                  <a:lumMod val="75000"/>
                </a:schemeClr>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Tree>
    <p:extLst>
      <p:ext uri="{BB962C8B-B14F-4D97-AF65-F5344CB8AC3E}">
        <p14:creationId xmlns:p14="http://schemas.microsoft.com/office/powerpoint/2010/main" val="4138753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378209"/>
            <a:ext cx="8229600" cy="1143000"/>
          </a:xfrm>
        </p:spPr>
        <p:txBody>
          <a:bodyPr>
            <a:normAutofit/>
          </a:bodyPr>
          <a:lstStyle/>
          <a:p>
            <a:r>
              <a:rPr lang="hr-HR" sz="3600" dirty="0" smtClean="0"/>
              <a:t>2. Collaboration </a:t>
            </a:r>
            <a:r>
              <a:rPr lang="hr-HR" sz="3600" dirty="0"/>
              <a:t>on projects</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Rectangle 8"/>
          <p:cNvSpPr/>
          <p:nvPr/>
        </p:nvSpPr>
        <p:spPr>
          <a:xfrm>
            <a:off x="827515" y="2041806"/>
            <a:ext cx="7488969" cy="3139321"/>
          </a:xfrm>
          <a:prstGeom prst="rect">
            <a:avLst/>
          </a:prstGeom>
        </p:spPr>
        <p:txBody>
          <a:bodyPr wrap="square">
            <a:spAutoFit/>
          </a:bodyPr>
          <a:lstStyle/>
          <a:p>
            <a:pPr marL="285750" indent="-285750">
              <a:buFont typeface="Wingdings" panose="05000000000000000000" pitchFamily="2" charset="2"/>
              <a:buChar char="v"/>
            </a:pPr>
            <a:r>
              <a:rPr lang="en-GB" dirty="0" smtClean="0"/>
              <a:t>EU funded research projects (partners or experts):</a:t>
            </a:r>
          </a:p>
          <a:p>
            <a:pPr marL="3943350" lvl="8" indent="-285750">
              <a:buFont typeface="Wingdings" panose="05000000000000000000" pitchFamily="2" charset="2"/>
              <a:buChar char="v"/>
            </a:pPr>
            <a:r>
              <a:rPr lang="en-GB" b="1" dirty="0" smtClean="0"/>
              <a:t>DRINKADRIA</a:t>
            </a:r>
          </a:p>
          <a:p>
            <a:pPr marL="3943350" lvl="8" indent="-285750">
              <a:buFont typeface="Wingdings" panose="05000000000000000000" pitchFamily="2" charset="2"/>
              <a:buChar char="v"/>
            </a:pPr>
            <a:r>
              <a:rPr lang="en-GB" b="1" dirty="0" smtClean="0"/>
              <a:t>RAINMAN</a:t>
            </a:r>
          </a:p>
          <a:p>
            <a:pPr lvl="8"/>
            <a:endParaRPr lang="en-GB" dirty="0" smtClean="0"/>
          </a:p>
          <a:p>
            <a:pPr marL="285750" indent="-285750">
              <a:buFont typeface="Wingdings" panose="05000000000000000000" pitchFamily="2" charset="2"/>
              <a:buChar char="v"/>
            </a:pPr>
            <a:r>
              <a:rPr lang="en-GB" dirty="0" smtClean="0"/>
              <a:t>Bilateral project (Croatia – Japan): 	</a:t>
            </a:r>
            <a:r>
              <a:rPr lang="en-GB" b="1" dirty="0" smtClean="0"/>
              <a:t>Risk Identification and Land – Use </a:t>
            </a:r>
          </a:p>
          <a:p>
            <a:r>
              <a:rPr lang="en-GB" b="1" dirty="0" smtClean="0"/>
              <a:t>				Planning for Disaster Mitigation of 				Landslides and Floods in Croatia</a:t>
            </a:r>
          </a:p>
          <a:p>
            <a:endParaRPr lang="en-GB" dirty="0" smtClean="0"/>
          </a:p>
          <a:p>
            <a:pPr marL="285750" indent="-285750">
              <a:buFont typeface="Wingdings" panose="05000000000000000000" pitchFamily="2" charset="2"/>
              <a:buChar char="v"/>
            </a:pPr>
            <a:r>
              <a:rPr lang="en-GB" dirty="0" smtClean="0"/>
              <a:t>Other types of projects: </a:t>
            </a:r>
          </a:p>
          <a:p>
            <a:pPr marL="3943350" lvl="8" indent="-285750">
              <a:buFont typeface="Wingdings" panose="05000000000000000000" pitchFamily="2" charset="2"/>
              <a:buChar char="v"/>
            </a:pPr>
            <a:r>
              <a:rPr lang="en-GB" dirty="0" smtClean="0"/>
              <a:t>Research project </a:t>
            </a:r>
          </a:p>
          <a:p>
            <a:pPr marL="3943350" lvl="8" indent="-285750">
              <a:buFont typeface="Wingdings" panose="05000000000000000000" pitchFamily="2" charset="2"/>
              <a:buChar char="v"/>
            </a:pPr>
            <a:r>
              <a:rPr lang="en-GB" dirty="0" smtClean="0"/>
              <a:t>Professional work</a:t>
            </a:r>
            <a:endParaRPr lang="en-GB" dirty="0"/>
          </a:p>
        </p:txBody>
      </p:sp>
    </p:spTree>
    <p:extLst>
      <p:ext uri="{BB962C8B-B14F-4D97-AF65-F5344CB8AC3E}">
        <p14:creationId xmlns:p14="http://schemas.microsoft.com/office/powerpoint/2010/main" val="1679671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780070"/>
            <a:ext cx="8229600" cy="1143000"/>
          </a:xfrm>
        </p:spPr>
        <p:txBody>
          <a:bodyPr>
            <a:noAutofit/>
          </a:bodyPr>
          <a:lstStyle/>
          <a:p>
            <a:r>
              <a:rPr lang="en-US" sz="3600" dirty="0" smtClean="0"/>
              <a:t>2.1. EU funded research projects </a:t>
            </a:r>
            <a:br>
              <a:rPr lang="en-US" sz="3600" dirty="0" smtClean="0"/>
            </a:br>
            <a:r>
              <a:rPr lang="en-US" sz="3600" dirty="0" smtClean="0"/>
              <a:t>(partners or experts)</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9" name="Content Placeholder 2"/>
          <p:cNvSpPr txBox="1">
            <a:spLocks/>
          </p:cNvSpPr>
          <p:nvPr/>
        </p:nvSpPr>
        <p:spPr>
          <a:xfrm>
            <a:off x="506241" y="1753430"/>
            <a:ext cx="7332067" cy="30850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dirty="0" smtClean="0"/>
          </a:p>
          <a:p>
            <a:r>
              <a:rPr lang="en-US" sz="1800" b="1" dirty="0" smtClean="0"/>
              <a:t>CC WATER S, </a:t>
            </a:r>
            <a:r>
              <a:rPr lang="en-US" sz="1800" i="1" dirty="0" smtClean="0"/>
              <a:t>South East Europe, Transnational cooperation programme; SEE-TC, (2009-2012)</a:t>
            </a:r>
          </a:p>
          <a:p>
            <a:endParaRPr lang="en-US" sz="1800" i="1" dirty="0" smtClean="0"/>
          </a:p>
          <a:p>
            <a:r>
              <a:rPr lang="en-US" sz="1800" b="1" dirty="0" smtClean="0"/>
              <a:t>ŽIVLJENJE – VODA! / ŽIVOT – VODA! – ŽIVO </a:t>
            </a:r>
          </a:p>
          <a:p>
            <a:pPr marL="0" indent="0">
              <a:buNone/>
            </a:pPr>
            <a:r>
              <a:rPr lang="en-US" sz="1800" dirty="0" smtClean="0"/>
              <a:t>      </a:t>
            </a:r>
            <a:r>
              <a:rPr lang="en-US" sz="1800" i="1" dirty="0" smtClean="0"/>
              <a:t>European Regional Development Fund</a:t>
            </a:r>
            <a:r>
              <a:rPr lang="en-US" sz="1800" dirty="0" smtClean="0"/>
              <a:t> – ERDF </a:t>
            </a:r>
            <a:r>
              <a:rPr lang="en-US" sz="1800" i="1" dirty="0" smtClean="0"/>
              <a:t>Operational Programme   </a:t>
            </a:r>
          </a:p>
          <a:p>
            <a:pPr marL="0" indent="0">
              <a:buFont typeface="Arial" pitchFamily="34" charset="0"/>
              <a:buNone/>
            </a:pPr>
            <a:r>
              <a:rPr lang="en-US" sz="1800" i="1" dirty="0" smtClean="0"/>
              <a:t>       Slovenija – Hrvatska (OP SLO-HR) 2007-2013, (2014-2015)</a:t>
            </a:r>
          </a:p>
          <a:p>
            <a:pPr marL="0" indent="0">
              <a:buFont typeface="Arial" pitchFamily="34" charset="0"/>
              <a:buNone/>
            </a:pPr>
            <a:endParaRPr lang="en-US" sz="1800" dirty="0" smtClean="0"/>
          </a:p>
          <a:p>
            <a:r>
              <a:rPr lang="en-US" sz="1800" b="1" u="sng" dirty="0" smtClean="0">
                <a:solidFill>
                  <a:schemeClr val="accent1">
                    <a:lumMod val="75000"/>
                  </a:schemeClr>
                </a:solidFill>
              </a:rPr>
              <a:t>DRINKADRIA - </a:t>
            </a:r>
            <a:r>
              <a:rPr lang="en-US" altLang="en-US" sz="1800" b="1" u="sng" dirty="0" smtClean="0">
                <a:solidFill>
                  <a:schemeClr val="accent1">
                    <a:lumMod val="75000"/>
                  </a:schemeClr>
                </a:solidFill>
              </a:rPr>
              <a:t>Networking for Drinking Water Supply in Adriatic Region</a:t>
            </a:r>
          </a:p>
          <a:p>
            <a:pPr marL="0" indent="0">
              <a:buNone/>
            </a:pPr>
            <a:r>
              <a:rPr lang="en-US" sz="1800" i="1" dirty="0" smtClean="0"/>
              <a:t>       IPA ADRIATIC CBC Programme 2007-2013, (2013-2016)</a:t>
            </a:r>
          </a:p>
          <a:p>
            <a:endParaRPr lang="en-US" sz="1800" i="1" dirty="0" smtClean="0"/>
          </a:p>
          <a:p>
            <a:r>
              <a:rPr lang="en-US" sz="1800" b="1" u="sng" dirty="0" smtClean="0">
                <a:solidFill>
                  <a:schemeClr val="accent1">
                    <a:lumMod val="75000"/>
                  </a:schemeClr>
                </a:solidFill>
              </a:rPr>
              <a:t>INTEGRATED HEAVY RAIN RISK MANAGEMENT - RAINMAN</a:t>
            </a:r>
          </a:p>
          <a:p>
            <a:pPr marL="0" indent="0">
              <a:buFont typeface="Arial" pitchFamily="34" charset="0"/>
              <a:buNone/>
            </a:pPr>
            <a:r>
              <a:rPr lang="en-US" sz="1800" i="1" dirty="0" smtClean="0"/>
              <a:t>       INTERREG Central Europe, (2018 - …)</a:t>
            </a:r>
            <a:endParaRPr lang="en-US" sz="1800" i="1" dirty="0"/>
          </a:p>
        </p:txBody>
      </p:sp>
    </p:spTree>
    <p:extLst>
      <p:ext uri="{BB962C8B-B14F-4D97-AF65-F5344CB8AC3E}">
        <p14:creationId xmlns:p14="http://schemas.microsoft.com/office/powerpoint/2010/main" val="1796753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24208" y="-188310"/>
            <a:ext cx="7848601" cy="1239646"/>
          </a:xfrm>
        </p:spPr>
        <p:txBody>
          <a:bodyPr>
            <a:normAutofit/>
          </a:bodyPr>
          <a:lstStyle/>
          <a:p>
            <a:r>
              <a:rPr lang="hr-HR" sz="3600" dirty="0"/>
              <a:t>2</a:t>
            </a:r>
            <a:r>
              <a:rPr lang="hr-HR" sz="3600" dirty="0" smtClean="0"/>
              <a:t>.1.1. DRINKADRIA</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9" name="Picture 8"/>
          <p:cNvPicPr>
            <a:picLocks noChangeAspect="1"/>
          </p:cNvPicPr>
          <p:nvPr/>
        </p:nvPicPr>
        <p:blipFill rotWithShape="1">
          <a:blip r:embed="rId6"/>
          <a:srcRect l="10526"/>
          <a:stretch/>
        </p:blipFill>
        <p:spPr>
          <a:xfrm>
            <a:off x="183415" y="863025"/>
            <a:ext cx="2588868" cy="5410200"/>
          </a:xfrm>
          <a:prstGeom prst="rect">
            <a:avLst/>
          </a:prstGeom>
        </p:spPr>
      </p:pic>
      <p:pic>
        <p:nvPicPr>
          <p:cNvPr id="12" name="Picture 11"/>
          <p:cNvPicPr>
            <a:picLocks noChangeAspect="1"/>
          </p:cNvPicPr>
          <p:nvPr/>
        </p:nvPicPr>
        <p:blipFill>
          <a:blip r:embed="rId7"/>
          <a:stretch>
            <a:fillRect/>
          </a:stretch>
        </p:blipFill>
        <p:spPr>
          <a:xfrm>
            <a:off x="2951216" y="863025"/>
            <a:ext cx="2485413" cy="5410200"/>
          </a:xfrm>
          <a:prstGeom prst="rect">
            <a:avLst/>
          </a:prstGeom>
        </p:spPr>
      </p:pic>
      <p:pic>
        <p:nvPicPr>
          <p:cNvPr id="13" name="Picture 12"/>
          <p:cNvPicPr>
            <a:picLocks noChangeAspect="1"/>
          </p:cNvPicPr>
          <p:nvPr/>
        </p:nvPicPr>
        <p:blipFill rotWithShape="1">
          <a:blip r:embed="rId8"/>
          <a:srcRect l="15356" t="40600" r="72241" b="28661"/>
          <a:stretch/>
        </p:blipFill>
        <p:spPr>
          <a:xfrm>
            <a:off x="5526376" y="2997330"/>
            <a:ext cx="3527877" cy="2459139"/>
          </a:xfrm>
          <a:prstGeom prst="rect">
            <a:avLst/>
          </a:prstGeom>
        </p:spPr>
      </p:pic>
      <p:sp>
        <p:nvSpPr>
          <p:cNvPr id="14" name="Rectangle 13"/>
          <p:cNvSpPr/>
          <p:nvPr/>
        </p:nvSpPr>
        <p:spPr>
          <a:xfrm>
            <a:off x="5615562" y="784355"/>
            <a:ext cx="3276600" cy="2308324"/>
          </a:xfrm>
          <a:prstGeom prst="rect">
            <a:avLst/>
          </a:prstGeom>
        </p:spPr>
        <p:txBody>
          <a:bodyPr wrap="square">
            <a:spAutoFit/>
          </a:bodyPr>
          <a:lstStyle/>
          <a:p>
            <a:r>
              <a:rPr lang="en-GB" sz="1600" dirty="0"/>
              <a:t>The partnership</a:t>
            </a:r>
            <a:r>
              <a:rPr lang="hr-HR" sz="1600" dirty="0"/>
              <a:t>:</a:t>
            </a:r>
          </a:p>
          <a:p>
            <a:pPr marL="342900" indent="-342900">
              <a:buFont typeface="Wingdings" panose="05000000000000000000" pitchFamily="2" charset="2"/>
              <a:buChar char="v"/>
            </a:pPr>
            <a:r>
              <a:rPr lang="en-GB" sz="1600" dirty="0"/>
              <a:t>water utilities (5 partners), </a:t>
            </a:r>
            <a:endParaRPr lang="hr-HR" sz="1600" dirty="0"/>
          </a:p>
          <a:p>
            <a:pPr marL="342900" indent="-342900">
              <a:buFont typeface="Wingdings" panose="05000000000000000000" pitchFamily="2" charset="2"/>
              <a:buChar char="v"/>
            </a:pPr>
            <a:r>
              <a:rPr lang="en-GB" sz="1600" dirty="0"/>
              <a:t>authorities (4 partners), </a:t>
            </a:r>
            <a:endParaRPr lang="hr-HR" sz="1600" dirty="0"/>
          </a:p>
          <a:p>
            <a:pPr marL="342900" indent="-342900">
              <a:buFont typeface="Wingdings" panose="05000000000000000000" pitchFamily="2" charset="2"/>
              <a:buChar char="v"/>
            </a:pPr>
            <a:r>
              <a:rPr lang="en-GB" sz="1600" dirty="0"/>
              <a:t>research institutions (7 partners) and </a:t>
            </a:r>
            <a:endParaRPr lang="hr-HR" sz="1600" dirty="0"/>
          </a:p>
          <a:p>
            <a:pPr marL="342900" indent="-342900">
              <a:buFont typeface="Wingdings" panose="05000000000000000000" pitchFamily="2" charset="2"/>
              <a:buChar char="v"/>
            </a:pPr>
            <a:r>
              <a:rPr lang="hr-HR" sz="1600" dirty="0" smtClean="0"/>
              <a:t>one</a:t>
            </a:r>
            <a:r>
              <a:rPr lang="en-GB" sz="1600" dirty="0" smtClean="0"/>
              <a:t> </a:t>
            </a:r>
            <a:r>
              <a:rPr lang="en-GB" sz="1600" dirty="0"/>
              <a:t>association</a:t>
            </a:r>
            <a:r>
              <a:rPr lang="en-GB" sz="1600" dirty="0" smtClean="0"/>
              <a:t>.</a:t>
            </a:r>
            <a:endParaRPr lang="hr-HR" sz="1600" dirty="0" smtClean="0"/>
          </a:p>
          <a:p>
            <a:endParaRPr lang="hr-HR" sz="1600" dirty="0"/>
          </a:p>
          <a:p>
            <a:r>
              <a:rPr lang="hr-HR" sz="1600" dirty="0" smtClean="0"/>
              <a:t>6.600.000,00 Eur</a:t>
            </a:r>
          </a:p>
          <a:p>
            <a:r>
              <a:rPr lang="en-US" sz="1600" dirty="0" smtClean="0"/>
              <a:t>November</a:t>
            </a:r>
            <a:r>
              <a:rPr lang="hr-HR" sz="1600" dirty="0" smtClean="0"/>
              <a:t>, 2013 – </a:t>
            </a:r>
            <a:r>
              <a:rPr lang="en-US" sz="1600" dirty="0" smtClean="0"/>
              <a:t>October</a:t>
            </a:r>
            <a:r>
              <a:rPr lang="hr-HR" sz="1600" dirty="0" smtClean="0"/>
              <a:t>, 2016</a:t>
            </a:r>
            <a:endParaRPr lang="hr-HR" sz="1600" dirty="0"/>
          </a:p>
        </p:txBody>
      </p:sp>
      <p:sp>
        <p:nvSpPr>
          <p:cNvPr id="15" name="Rectangle 14"/>
          <p:cNvSpPr/>
          <p:nvPr/>
        </p:nvSpPr>
        <p:spPr>
          <a:xfrm>
            <a:off x="5831621" y="5667360"/>
            <a:ext cx="2931380" cy="369332"/>
          </a:xfrm>
          <a:prstGeom prst="rect">
            <a:avLst/>
          </a:prstGeom>
        </p:spPr>
        <p:txBody>
          <a:bodyPr wrap="none">
            <a:spAutoFit/>
          </a:bodyPr>
          <a:lstStyle/>
          <a:p>
            <a:r>
              <a:rPr lang="hr-HR" dirty="0"/>
              <a:t>http://drinkadria.fgg.uni-lj.si/</a:t>
            </a:r>
          </a:p>
        </p:txBody>
      </p:sp>
    </p:spTree>
    <p:extLst>
      <p:ext uri="{BB962C8B-B14F-4D97-AF65-F5344CB8AC3E}">
        <p14:creationId xmlns:p14="http://schemas.microsoft.com/office/powerpoint/2010/main" val="607492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27759" y="-242354"/>
            <a:ext cx="8229600" cy="1143000"/>
          </a:xfrm>
        </p:spPr>
        <p:txBody>
          <a:bodyPr>
            <a:normAutofit/>
          </a:bodyPr>
          <a:lstStyle/>
          <a:p>
            <a:r>
              <a:rPr lang="hr-HR" sz="3200" dirty="0" smtClean="0"/>
              <a:t>DRINKADRIA – WP3</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2" name="Picture 11"/>
          <p:cNvPicPr/>
          <p:nvPr/>
        </p:nvPicPr>
        <p:blipFill>
          <a:blip r:embed="rId6" cstate="print"/>
          <a:srcRect/>
          <a:stretch>
            <a:fillRect/>
          </a:stretch>
        </p:blipFill>
        <p:spPr bwMode="auto">
          <a:xfrm>
            <a:off x="76200" y="1524000"/>
            <a:ext cx="2609850" cy="2943703"/>
          </a:xfrm>
          <a:prstGeom prst="rect">
            <a:avLst/>
          </a:prstGeom>
          <a:noFill/>
          <a:ln w="25400">
            <a:solidFill>
              <a:srgbClr val="3BAEE1"/>
            </a:solidFill>
            <a:miter lim="800000"/>
            <a:headEnd/>
            <a:tailEnd/>
          </a:ln>
          <a:effectLst/>
        </p:spPr>
      </p:pic>
      <p:pic>
        <p:nvPicPr>
          <p:cNvPr id="13" name="Immagine 1" descr="LYMAN mosaik WP3 "/>
          <p:cNvPicPr/>
          <p:nvPr/>
        </p:nvPicPr>
        <p:blipFill>
          <a:blip r:embed="rId7" cstate="print"/>
          <a:srcRect/>
          <a:stretch>
            <a:fillRect/>
          </a:stretch>
        </p:blipFill>
        <p:spPr bwMode="auto">
          <a:xfrm>
            <a:off x="2762250" y="634550"/>
            <a:ext cx="6381750" cy="5735320"/>
          </a:xfrm>
          <a:prstGeom prst="rect">
            <a:avLst/>
          </a:prstGeom>
          <a:noFill/>
          <a:ln w="9525">
            <a:noFill/>
            <a:miter lim="800000"/>
            <a:headEnd/>
            <a:tailEnd/>
          </a:ln>
        </p:spPr>
      </p:pic>
    </p:spTree>
    <p:extLst>
      <p:ext uri="{BB962C8B-B14F-4D97-AF65-F5344CB8AC3E}">
        <p14:creationId xmlns:p14="http://schemas.microsoft.com/office/powerpoint/2010/main" val="1648622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1144" y="-96646"/>
            <a:ext cx="8229600" cy="1143000"/>
          </a:xfrm>
        </p:spPr>
        <p:txBody>
          <a:bodyPr>
            <a:normAutofit/>
          </a:bodyPr>
          <a:lstStyle/>
          <a:p>
            <a:r>
              <a:rPr lang="hr-HR" sz="3200" dirty="0" smtClean="0"/>
              <a:t>DRINKADRIA – WP4</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6" name="Picture 15"/>
          <p:cNvPicPr>
            <a:picLocks noChangeAspect="1"/>
          </p:cNvPicPr>
          <p:nvPr/>
        </p:nvPicPr>
        <p:blipFill>
          <a:blip r:embed="rId6"/>
          <a:stretch>
            <a:fillRect/>
          </a:stretch>
        </p:blipFill>
        <p:spPr>
          <a:xfrm>
            <a:off x="5105400" y="982606"/>
            <a:ext cx="3806801" cy="2332787"/>
          </a:xfrm>
          <a:prstGeom prst="rect">
            <a:avLst/>
          </a:prstGeom>
        </p:spPr>
      </p:pic>
      <p:pic>
        <p:nvPicPr>
          <p:cNvPr id="19" name="Picture 18"/>
          <p:cNvPicPr>
            <a:picLocks noChangeAspect="1"/>
          </p:cNvPicPr>
          <p:nvPr/>
        </p:nvPicPr>
        <p:blipFill rotWithShape="1">
          <a:blip r:embed="rId7"/>
          <a:srcRect l="21060" t="25430" r="22832" b="15035"/>
          <a:stretch/>
        </p:blipFill>
        <p:spPr>
          <a:xfrm>
            <a:off x="71429" y="790860"/>
            <a:ext cx="4900100" cy="3249540"/>
          </a:xfrm>
          <a:prstGeom prst="rect">
            <a:avLst/>
          </a:prstGeom>
        </p:spPr>
      </p:pic>
      <p:pic>
        <p:nvPicPr>
          <p:cNvPr id="20" name="Picture 19"/>
          <p:cNvPicPr/>
          <p:nvPr/>
        </p:nvPicPr>
        <p:blipFill rotWithShape="1">
          <a:blip r:embed="rId8"/>
          <a:srcRect l="59711" t="10690" r="10068" b="-531"/>
          <a:stretch/>
        </p:blipFill>
        <p:spPr bwMode="auto">
          <a:xfrm>
            <a:off x="3552556" y="3369253"/>
            <a:ext cx="4753244" cy="28501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7264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1" y="-96646"/>
            <a:ext cx="8229600" cy="1143000"/>
          </a:xfrm>
        </p:spPr>
        <p:txBody>
          <a:bodyPr>
            <a:normAutofit/>
          </a:bodyPr>
          <a:lstStyle/>
          <a:p>
            <a:r>
              <a:rPr lang="hr-HR" sz="3200" dirty="0" smtClean="0"/>
              <a:t>DRINKADRIA – WP5</a:t>
            </a:r>
            <a:endParaRPr lang="en-US" sz="32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1" y="104570"/>
            <a:ext cx="1743324" cy="42394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053" y="103258"/>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15475" y="229266"/>
            <a:ext cx="3555698" cy="491177"/>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3" name="Picture 2"/>
          <p:cNvPicPr>
            <a:picLocks noChangeAspect="1"/>
          </p:cNvPicPr>
          <p:nvPr/>
        </p:nvPicPr>
        <p:blipFill>
          <a:blip r:embed="rId6"/>
          <a:stretch>
            <a:fillRect/>
          </a:stretch>
        </p:blipFill>
        <p:spPr>
          <a:xfrm>
            <a:off x="311776" y="3260607"/>
            <a:ext cx="2963095" cy="2222321"/>
          </a:xfrm>
          <a:prstGeom prst="rect">
            <a:avLst/>
          </a:prstGeom>
        </p:spPr>
      </p:pic>
      <p:pic>
        <p:nvPicPr>
          <p:cNvPr id="5" name="Picture 4"/>
          <p:cNvPicPr>
            <a:picLocks noChangeAspect="1"/>
          </p:cNvPicPr>
          <p:nvPr/>
        </p:nvPicPr>
        <p:blipFill>
          <a:blip r:embed="rId7"/>
          <a:stretch>
            <a:fillRect/>
          </a:stretch>
        </p:blipFill>
        <p:spPr>
          <a:xfrm>
            <a:off x="68204" y="949709"/>
            <a:ext cx="4417041" cy="1692562"/>
          </a:xfrm>
          <a:prstGeom prst="rect">
            <a:avLst/>
          </a:prstGeom>
        </p:spPr>
      </p:pic>
      <p:pic>
        <p:nvPicPr>
          <p:cNvPr id="15" name="Picture 14"/>
          <p:cNvPicPr>
            <a:picLocks noChangeAspect="1"/>
          </p:cNvPicPr>
          <p:nvPr/>
        </p:nvPicPr>
        <p:blipFill rotWithShape="1">
          <a:blip r:embed="rId8"/>
          <a:srcRect t="12438"/>
          <a:stretch/>
        </p:blipFill>
        <p:spPr>
          <a:xfrm>
            <a:off x="4334137" y="1724154"/>
            <a:ext cx="4580494" cy="821602"/>
          </a:xfrm>
          <a:prstGeom prst="rect">
            <a:avLst/>
          </a:prstGeom>
        </p:spPr>
      </p:pic>
      <p:pic>
        <p:nvPicPr>
          <p:cNvPr id="17" name="Picture 16"/>
          <p:cNvPicPr>
            <a:picLocks noChangeAspect="1"/>
          </p:cNvPicPr>
          <p:nvPr/>
        </p:nvPicPr>
        <p:blipFill rotWithShape="1">
          <a:blip r:embed="rId9"/>
          <a:srcRect l="60179" t="35079" r="20268" b="16667"/>
          <a:stretch/>
        </p:blipFill>
        <p:spPr>
          <a:xfrm>
            <a:off x="3857129" y="2706996"/>
            <a:ext cx="4905872" cy="3404989"/>
          </a:xfrm>
          <a:prstGeom prst="rect">
            <a:avLst/>
          </a:prstGeom>
        </p:spPr>
      </p:pic>
    </p:spTree>
    <p:extLst>
      <p:ext uri="{BB962C8B-B14F-4D97-AF65-F5344CB8AC3E}">
        <p14:creationId xmlns:p14="http://schemas.microsoft.com/office/powerpoint/2010/main" val="220987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1514</Words>
  <Application>Microsoft Office PowerPoint</Application>
  <PresentationFormat>Bildschirmpräsentation (4:3)</PresentationFormat>
  <Paragraphs>308</Paragraphs>
  <Slides>31</Slides>
  <Notes>31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31</vt:i4>
      </vt:variant>
    </vt:vector>
  </HeadingPairs>
  <TitlesOfParts>
    <vt:vector size="36" baseType="lpstr">
      <vt:lpstr>Arial</vt:lpstr>
      <vt:lpstr>Calibri</vt:lpstr>
      <vt:lpstr>Calibri Light</vt:lpstr>
      <vt:lpstr>Wingdings</vt:lpstr>
      <vt:lpstr>Office Theme</vt:lpstr>
      <vt:lpstr>PowerPoint-Präsentation</vt:lpstr>
      <vt:lpstr>Content</vt:lpstr>
      <vt:lpstr>public-private  partnership</vt:lpstr>
      <vt:lpstr>2. Collaboration on projects</vt:lpstr>
      <vt:lpstr>2.1. EU funded research projects  (partners or experts)</vt:lpstr>
      <vt:lpstr>2.1.1. DRINKADRIA</vt:lpstr>
      <vt:lpstr>DRINKADRIA – WP3</vt:lpstr>
      <vt:lpstr>DRINKADRIA – WP4</vt:lpstr>
      <vt:lpstr>DRINKADRIA – WP5</vt:lpstr>
      <vt:lpstr>DRINKADRIA – WP6</vt:lpstr>
      <vt:lpstr>2.1.2. RAINMAN</vt:lpstr>
      <vt:lpstr>PowerPoint-Präsentation</vt:lpstr>
      <vt:lpstr>PowerPoint-Präsentation</vt:lpstr>
      <vt:lpstr>PowerPoint-Präsentation</vt:lpstr>
      <vt:lpstr>PowerPoint-Präsentation</vt:lpstr>
      <vt:lpstr>PowerPoint-Präsentation</vt:lpstr>
      <vt:lpstr>PowerPoint-Präsentation</vt:lpstr>
      <vt:lpstr>2.3. Other projects</vt:lpstr>
      <vt:lpstr>3. Collaboration with firms that develop specialised software – Studio ARS </vt:lpstr>
      <vt:lpstr>PowerPoint-Präsentation</vt:lpstr>
      <vt:lpstr>PowerPoint-Präsentation</vt:lpstr>
      <vt:lpstr>PowerPoint-Präsentation</vt:lpstr>
      <vt:lpstr>4.2. Collaboration with stakeholders:         Practical teaching / field work</vt:lpstr>
      <vt:lpstr>PowerPoint-Präsentation</vt:lpstr>
      <vt:lpstr>PowerPoint-Präsentation</vt:lpstr>
      <vt:lpstr>4.3.Participation of  stakeholders in teaching (lectures) </vt:lpstr>
      <vt:lpstr>4.4. UNIRIFCE Open day</vt:lpstr>
      <vt:lpstr>5. Collaboration with other HEIs</vt:lpstr>
      <vt:lpstr>5. Collaboration with other HEIs</vt:lpstr>
      <vt:lpstr>6. Collaboration in education of young generations (kindergartens, schools,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Milan</dc:creator>
  <cp:lastModifiedBy>Windows-Benutzer</cp:lastModifiedBy>
  <cp:revision>56</cp:revision>
  <dcterms:created xsi:type="dcterms:W3CDTF">2006-08-16T00:00:00Z</dcterms:created>
  <dcterms:modified xsi:type="dcterms:W3CDTF">2019-05-10T07:46:13Z</dcterms:modified>
</cp:coreProperties>
</file>